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Proxima Nova"/>
      <p:regular r:id="rId47"/>
      <p:bold r:id="rId48"/>
      <p:italic r:id="rId49"/>
      <p:boldItalic r:id="rId50"/>
    </p:embeddedFont>
    <p:embeddedFont>
      <p:font typeface="Lato"/>
      <p:regular r:id="rId51"/>
      <p:bold r:id="rId52"/>
      <p:italic r:id="rId53"/>
      <p:boldItalic r:id="rId54"/>
    </p:embeddedFont>
    <p:embeddedFont>
      <p:font typeface="Kanit"/>
      <p:regular r:id="rId55"/>
      <p:bold r:id="rId56"/>
      <p:italic r:id="rId57"/>
      <p:boldItalic r:id="rId58"/>
    </p:embeddedFont>
    <p:embeddedFont>
      <p:font typeface="JetBrains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JetBrainsMono-boldItalic.fntdata"/><Relationship Id="rId61" Type="http://schemas.openxmlformats.org/officeDocument/2006/relationships/font" Target="fonts/JetBrainsMon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JetBrainsMon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ProximaNova-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55" Type="http://schemas.openxmlformats.org/officeDocument/2006/relationships/font" Target="fonts/Kanit-regular.fntdata"/><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57" Type="http://schemas.openxmlformats.org/officeDocument/2006/relationships/font" Target="fonts/Kanit-italic.fntdata"/><Relationship Id="rId12" Type="http://schemas.openxmlformats.org/officeDocument/2006/relationships/slide" Target="slides/slide7.xml"/><Relationship Id="rId56" Type="http://schemas.openxmlformats.org/officeDocument/2006/relationships/font" Target="fonts/Kanit-bold.fntdata"/><Relationship Id="rId15" Type="http://schemas.openxmlformats.org/officeDocument/2006/relationships/slide" Target="slides/slide10.xml"/><Relationship Id="rId59" Type="http://schemas.openxmlformats.org/officeDocument/2006/relationships/font" Target="fonts/JetBrainsMono-regular.fntdata"/><Relationship Id="rId14" Type="http://schemas.openxmlformats.org/officeDocument/2006/relationships/slide" Target="slides/slide9.xml"/><Relationship Id="rId58" Type="http://schemas.openxmlformats.org/officeDocument/2006/relationships/font" Target="fonts/Kani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 sz="1600">
                <a:solidFill>
                  <a:schemeClr val="dk1"/>
                </a:solidFill>
              </a:rPr>
              <a:t>Привіт!</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uk" sz="1600">
                <a:solidFill>
                  <a:schemeClr val="dk1"/>
                </a:solidFill>
              </a:rPr>
              <a:t>Мне звати Андрій Рубльов, я Software Developer у компанії JetBrains, працюю у команді, що займається розробкою IDE Rider. Сьогодні я б хотів розказати про реалізацію функціоналу відладки для Blazor та інших типів .NET WebAssembly додатків, а також про їх відмінності від звичайної відладки. Крім того, ми розглянемо анатомію та структуру таких  додатків</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ef1a91905_1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ef1a91905_1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Що ж, тепер цікаво подивитися на main.js.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Бачимо, що тут ми вже маємо більше контролю за тим, що відбувається з кодом нашого додатку при запуску. Це дає змогу робити точніші налаштування передаючі параметри конфігурацію Mono, наприклад, налаштування політики завантаження з мережі. У випадку використання WebGL, тут можно досить просто вказати canvas, що потрібно використовувати для рендерінгу. Чи от наприклад змінити рівень логування логів Mono, що дуже важливо при складному портуванні .NET додатку у веб фронтенд.</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ef1a91905_1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ef1a91905_1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Так само роздивимося результат збірки.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На відміну від Blazor, маємо директорію AppBundle, що складається з дещо інакшого вмісту.</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З`явився mono-config.json файл, що генерується автоматично з налаштувань проекту і який також дає більш точне розуміння того, що саме буде виконано.</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Одразу стає зрозуміло, що є entry assembly та у якій директорії її можна знайти. Усі .dll файли переїхали у managed директорію, а поруч з dotnet.wasm ми маємо той самий API з main.js який є точкою входу та API для рантайму.</a:t>
            </a:r>
            <a:endParaRPr sz="1600"/>
          </a:p>
          <a:p>
            <a:pPr indent="0" lvl="0" marL="0" rtl="0" algn="l">
              <a:spcBef>
                <a:spcPts val="0"/>
              </a:spcBef>
              <a:spcAft>
                <a:spcPts val="0"/>
              </a:spcAft>
              <a:buNone/>
            </a:pPr>
            <a:r>
              <a:rPr lang="uk" sz="1600"/>
              <a:t>Замість boot.json маємо runtimeconfig.json, давайте розглянемо його </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uk" sz="1600">
                <a:solidFill>
                  <a:schemeClr val="dk1"/>
                </a:solidFill>
              </a:rPr>
              <a:t>(клік)</a:t>
            </a:r>
            <a:endParaRPr sz="1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ef1a91905_1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ef1a91905_1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Згадаємо: wasm-experimental проекти додають новий runtime identifier, тому саме runtimeconfig.json файл і був створений. Такі файли також створюються для деяких інших .NET таргетів при пабліші. Тут можна також бачити посилання на entry assembly, а також на index.html файл, що завантажує код нашого додатку у сторінку браузера.</a:t>
            </a: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ef1a91905_1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ef1a91905_1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Ну і подивимося на відмінності у дереві процесів таких додатків.</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Одразу бачимо, що проект запускається не за допомогою DevServer, а за допомогою внутрішнього додатку що називається WasmAppHost. Це щось </a:t>
            </a:r>
            <a:r>
              <a:rPr lang="uk" sz="1600"/>
              <a:t>на кшталт</a:t>
            </a:r>
            <a:r>
              <a:rPr lang="uk" sz="1600"/>
              <a:t> серверу, як і раніше, проте встановлюється він не за допомогою NuGet пакету як це було в Blazor, а береться з директорії wasm-experimental. Дуже ймовірно, що такий підхід буде використано і для самого Blazor у майбутніх версіях .NET SDK, бо він більш автентичний і зрозумілий з точки зору тулінгу.</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Ось тепер чітко видно, де використовується runtime config що ми розглядали раніше.</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ef1a91905_1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ef1a91905_1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Проведемо проміжкові підсумки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Майже будь який .NET WebAssembly додаток виконується за допомогою Mono runtime. Це дуже важливо розуміти, бо, незаважаючи на те, що ви вказали сумісну версію мови і target framework, деякий функціонал C# що ви скомпілюєте не буде зрозумілий рантайму. Свіжий приклад - generic types у атрибутах. Ви без проблем зможете використати такий атрибут у своєму коді, проте він впаде в рантаймі. Тож не забуваємо про це.</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Ми як розробники додатку маємо змогу конфігурувати рантайм під необхідну поведінку.</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.NET WebAssembly додаток може роздаватися різними серверами - </a:t>
            </a:r>
            <a:r>
              <a:rPr lang="uk" sz="1600">
                <a:solidFill>
                  <a:schemeClr val="dk1"/>
                </a:solidFill>
              </a:rPr>
              <a:t>(клік) </a:t>
            </a:r>
            <a:r>
              <a:rPr lang="uk" sz="1600"/>
              <a:t>DevServer, </a:t>
            </a:r>
            <a:r>
              <a:rPr lang="uk" sz="1600">
                <a:solidFill>
                  <a:schemeClr val="dk1"/>
                </a:solidFill>
              </a:rPr>
              <a:t>(клік) </a:t>
            </a:r>
            <a:r>
              <a:rPr lang="uk" sz="1600"/>
              <a:t>WasmAppHost (клік), ASP.NET Core.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Залишається кілька незакритих питань</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А як саме дебаггер буде працювати з нашим додатком і рантаймом?</a:t>
            </a:r>
            <a:endParaRPr sz="1600"/>
          </a:p>
          <a:p>
            <a:pPr indent="0" lvl="0" marL="0" rtl="0" algn="l">
              <a:spcBef>
                <a:spcPts val="0"/>
              </a:spcBef>
              <a:spcAft>
                <a:spcPts val="0"/>
              </a:spcAft>
              <a:buClr>
                <a:schemeClr val="dk1"/>
              </a:buClr>
              <a:buSzPts val="1100"/>
              <a:buFont typeface="Arial"/>
              <a:buNone/>
            </a:pPr>
            <a:r>
              <a:rPr lang="uk" sz="1600">
                <a:solidFill>
                  <a:schemeClr val="dk1"/>
                </a:solidFill>
              </a:rPr>
              <a:t>(клік)</a:t>
            </a:r>
            <a:endParaRPr sz="1600"/>
          </a:p>
          <a:p>
            <a:pPr indent="0" lvl="0" marL="0" rtl="0" algn="l">
              <a:spcBef>
                <a:spcPts val="0"/>
              </a:spcBef>
              <a:spcAft>
                <a:spcPts val="0"/>
              </a:spcAft>
              <a:buNone/>
            </a:pPr>
            <a:r>
              <a:rPr lang="uk" sz="1600"/>
              <a:t>А як дебаггер буде маніпулювати браузером, а браузер - дебагером?</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uk" sz="1600">
                <a:solidFill>
                  <a:schemeClr val="dk1"/>
                </a:solidFill>
              </a:rPr>
              <a:t>(клік)</a:t>
            </a:r>
            <a:endParaRPr sz="1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ef1a91905_1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ef1a91905_1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Перш ніж розкрити усі карти, давайте зупинимось на відладці звичайного .NET десктоп додатку. Маємо деякий рантайм, рантайм запускає код нашого додатку.</a:t>
            </a:r>
            <a:endParaRPr sz="1600"/>
          </a:p>
          <a:p>
            <a:pPr indent="0" lvl="0" marL="0" rtl="0" algn="l">
              <a:spcBef>
                <a:spcPts val="0"/>
              </a:spcBef>
              <a:spcAft>
                <a:spcPts val="0"/>
              </a:spcAft>
              <a:buNone/>
            </a:pPr>
            <a:r>
              <a:rPr lang="uk" sz="1600"/>
              <a:t>Коли рантайм запускається, він чекає поки дебаггер до нього підключиться і після цього продовжує виконувати код.</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У випадку локального дебагу, клієнт дебаггера знаходиться майже у тому самому оточенні, що і рантайм, тому час життя цих сутностей зрозумілий та очікуваний.</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272e853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272e853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Тепер перейдемо до .NET WebAssembly додатків.</a:t>
            </a:r>
            <a:endParaRPr sz="1600"/>
          </a:p>
          <a:p>
            <a:pPr indent="0" lvl="0" marL="0" rtl="0" algn="l">
              <a:spcBef>
                <a:spcPts val="0"/>
              </a:spcBef>
              <a:spcAft>
                <a:spcPts val="0"/>
              </a:spcAft>
              <a:buNone/>
            </a:pPr>
            <a:r>
              <a:rPr lang="uk" sz="1600"/>
              <a:t>Перш за все маємо Chromium-based браузер.</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Браузер хостить у собі сторінку користувача у вигляді вкладки.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Вкладка хостить у собі звичайний WebAssembly рантайм, що може виконувати спеціальний .wasm код</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У цьому рантаймі запускається Mono рантайм, який вже має змогу декодувати та виконувати .dll CIL збірки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І нарешті у рамках цього рантайму виконується код, що нас цікавить з точки зору дебагу.</a:t>
            </a:r>
            <a:br>
              <a:rPr lang="uk" sz="1600"/>
            </a:br>
            <a:br>
              <a:rPr lang="uk" sz="1600"/>
            </a:br>
            <a:r>
              <a:rPr lang="uk" sz="1600"/>
              <a:t>(клік)</a:t>
            </a:r>
            <a:br>
              <a:rPr lang="uk" sz="1600"/>
            </a:br>
            <a:br>
              <a:rPr lang="uk" sz="1600"/>
            </a:br>
            <a:r>
              <a:rPr lang="uk" sz="1600"/>
              <a:t>Вимальовується доволі складна цибулеподібна архітектура, крізь яку дебаггер потрібен мати можливість контролювати процес виконання коду та отримувати івенти у зворотній бік.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04c69322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04c69322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І такий механізм існує, він називається Mono Debug Proxy і у цьому розділі ми подивимося на нього детальніше.</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ef1a91905_1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ef1a91905_1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Повернемося до дерева процесів. Якщо ми запустимо його у дебаг режимі через Rider, щоб помітити різницю, то побачимо новий child процес.</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Цей процес має деякі цікаві аргументи. Перш за все це process ID батьківскього процесу. Він необхідний щоб корректно відслідковувати зміну його стану у операційній системі та відповідно реагувати, він нас не сильно цікавить. А от DevToolsUrl - один з ключових елементів його роботи. Повернемося до нашої схеми зі знайденим пропущеним пазлом</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ef1a91905_1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ef1a91905_1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Тепер усе на своїх місцях. Debug Proxy, будемо називати його так для спрощення, стартуючи отримує усю необхідну йому інформацію для роботи як </a:t>
            </a:r>
            <a:r>
              <a:rPr lang="uk" sz="1600"/>
              <a:t>із</a:t>
            </a:r>
            <a:r>
              <a:rPr lang="uk" sz="1600"/>
              <a:t> вкладкою браузера, щоб так чи інакше впливати на неї та отримувати івенти від браузера, так і з Mono який крутить наш додаток в собі. Цей проміжковий рівень абстракції спрощує імплементацію дебаггерного клієнту, бо тепер йому потрібно лише правильно реалізувати роботу лише з однією сутністю.</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ef1a919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ef1a919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Трохи про мене: у JetBrains я займаюсь підтримкою та вдосконаленням відладчика для Blazor додатків, EF / EF Core тулінгом а також деякими фічами ран конфігурвцій, наприклад як от конфігурація для відладки Roslyn сорс генераторів.</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Крім цього я також займаюсь open source контрибуціями та власними </a:t>
            </a:r>
            <a:r>
              <a:rPr lang="uk" sz="1600"/>
              <a:t>проектами</a:t>
            </a:r>
            <a:r>
              <a:rPr lang="uk" sz="1600"/>
              <a:t> у вільний час. Нижче ви можете бачити посилання на мої соц. мережі, а також на мій блог</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ef1a91905_1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ef1a91905_1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solidFill>
                  <a:schemeClr val="dk1"/>
                </a:solidFill>
              </a:rPr>
              <a:t>Тож давайте підсумуємо:</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(клік)</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Клієнт не працює із вкладкою браузера напряму.</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(клік)</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Debug Proxy виконує роль такої собі шини обміну між браузером, дебаггер клієнтом та рантаймом</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(клік)</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Якщо ми кажемо про взаємодію з браузером, в першу чергу мається на увазі саме передача викликів та івентів до та з браузерної сторінки якщо вони не мають відношення до .NET світу. Наприклад, інформація про те, що сторінка щось завантажила з мережі чи необхідність змінити URL вкладки.</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(клік)</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Те ж саме стосується і викликів та івентів .NET світу, що не потрібно віддавати браузеру.</a:t>
            </a:r>
            <a:br>
              <a:rPr lang="uk" sz="1600">
                <a:solidFill>
                  <a:schemeClr val="dk1"/>
                </a:solidFill>
              </a:rPr>
            </a:br>
            <a:br>
              <a:rPr lang="uk" sz="1600">
                <a:solidFill>
                  <a:schemeClr val="dk1"/>
                </a:solidFill>
              </a:rPr>
            </a:br>
            <a:r>
              <a:rPr lang="uk" sz="1600">
                <a:solidFill>
                  <a:schemeClr val="dk1"/>
                </a:solidFill>
              </a:rPr>
              <a:t>(клік)</a:t>
            </a:r>
            <a:br>
              <a:rPr lang="uk" sz="1600">
                <a:solidFill>
                  <a:schemeClr val="dk1"/>
                </a:solidFill>
              </a:rPr>
            </a:br>
            <a:br>
              <a:rPr lang="uk" sz="1600">
                <a:solidFill>
                  <a:schemeClr val="dk1"/>
                </a:solidFill>
              </a:rPr>
            </a:br>
            <a:r>
              <a:rPr lang="uk" sz="1600">
                <a:solidFill>
                  <a:schemeClr val="dk1"/>
                </a:solidFill>
              </a:rPr>
              <a:t>Нажаль, так як це доволі специфічна частина .NET SDK і яка використовується лише у домені IDE тулінгу, вона не має стійкого API, а щоб витримати коректний контракт потрібно вивчати її вихідний код.</a:t>
            </a:r>
            <a:br>
              <a:rPr lang="uk" sz="1600">
                <a:solidFill>
                  <a:schemeClr val="dk1"/>
                </a:solidFill>
              </a:rPr>
            </a:br>
            <a:br>
              <a:rPr lang="uk" sz="1600">
                <a:solidFill>
                  <a:schemeClr val="dk1"/>
                </a:solidFill>
              </a:rPr>
            </a:br>
            <a:r>
              <a:rPr lang="uk" sz="1600">
                <a:solidFill>
                  <a:schemeClr val="dk1"/>
                </a:solidFill>
              </a:rPr>
              <a:t>(клік)</a:t>
            </a:r>
            <a:endParaRPr sz="16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ef1a91905_1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ef1a91905_1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Тож, ми вже знаємо концепцію роботи цих трьох компонентів між собою, але як щодо деталей? Як саме відбувається handshake та спілкування?</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05140a2d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05140a2d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Настав час поговорити про протокол, що використовується при спілкуванні усіх трьох акторів цієї системи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04c6932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04c6932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Почнему з хєндшейку. Це самий складний і нестійкий процес у всьому механізмі, тому його треба розібрати у дрібних подробицях. Справа ви можете бачити діаграму послідовностей щоб не загубитися у цьому хаосі.</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Перш за все, дебаггерний клієнт запускає процесс з додатком. Якщо зробити все правильно, .NET сам розбереться, як додаток потрібно захостити. У випадку </a:t>
            </a:r>
            <a:r>
              <a:rPr lang="uk" sz="1600"/>
              <a:t>ASP.NET Core простіше - просто беремо та запускаємо бакенд як і у випадку звичайного ASP.NET Core додатку, інфраструктура що додається за допомогою UseBlazorDebugging методу на етапі стартапу. У результаті маємо Debug Proxy як у одному з попередніх слайдів з деревом.</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Дочекавшись, що додаток запустився (ми перевіряємо це за допомогою спеціального HTTP health check) дебаггер клієнт стартує браузер у режимі дебагу. Наразі підтримується лише сімейство Chromium, тобто Chrome чи Edge у першу чергу, це через обмеження самого Debug Proxy. Тут важливо зробити уточнення, ми запускаємо браузер не з кінцевою сторінкою додатка, а зі спеціальним URL який ми звемо placeholder. Ми поговоримо навіщо це потрібно пізніше.</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br>
              <a:rPr lang="uk" sz="1600"/>
            </a:br>
            <a:br>
              <a:rPr lang="uk" sz="1600"/>
            </a:br>
            <a:r>
              <a:rPr lang="uk" sz="1600"/>
              <a:t>Браузер в момент запуску створює і зберігає у директорії користувача в спеціальному файлі port та path, які потрібні для створення дебаггерного з’єднання.</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Після цього дебаггерний клієнт створює debugging endpoint - спеціальний вебсокет URL, що включає у собі port і path що були отримані після читання файла з попереднього пункту.</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Маючи відповідний debugging endpoint, його потрібно віддати Debug Proxy, щоб він міг зробити з’єднання з браузером. Для цього ми робимо GET запит, що оброблюється за допомогою UseBlazorDebugging middleware. Формат посилання, що використовується у запиті може бути знайомим деяким, шаблон цього запиту зберігається у launchSettings, у властивості профілю під назвою inspectUri.</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505140a2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505140a2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Йдемо далі.</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Debug Proxy реагує на наш запит наступним чином: він створює усі необхідні з’єднання з браузером та Mono runtime, а потім вертає спеціальний статус код 302 Redirect, а також спеціальну URL у тілі відповіді.</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Маючи URL з редіректу, вже наш дебаггер клієнт створює з’єднання з Debug Proxy.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Після цього розпочинається логіка, реалізація якої необхідна для корректного функціонування дебаггеру. Перш за все ми відсилаємо по протоколу усі breakpoints що були додані користувачем у редакторі до запуску додатка. Нагадую, ми запустили браузер с пустою сторінкою, тому рантайм ще не був завантажений, а тому Debug Proxy запише наші запити, а реалізовувати їх буде лише тоді, коли Mono runtime буде готов їх приймати. Якщо б ми робили інакше і одразу б завантажували сторінку користувача, ми б не мали змогу зробити необхідну конфігурацію вчасно. Приклад: користувач поставив breakpoint на самому початку методу Main. Велика вірогідність, що рантайм виконав би даний рядок коду до того, як ми сповістили Debug Proxy про бряку і він би просто не спрацював би вчасно.</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Далі, коли необхідні попередні запити були виконані, дебаггерний клієнт нарешті може замість плейсхолдеру відкрити справжню сторінку користувача у тій самій вкладці. До речі це приклад запиту, що проксується у вкладку, а не виконується в Mono.</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Останній крок - Debug Proxy закінчує усі заходи щодо активації рантайму, завантаження збірок і т.п. та відсилає клієнту сигнал що він готовий до роботи. </a:t>
            </a:r>
            <a:r>
              <a:rPr lang="uk" sz="1600"/>
              <a:t>Ініціалізація може вважатися виконаною.</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05140a2d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05140a2d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Хвилинка підсумування!</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solidFill>
                  <a:schemeClr val="dk1"/>
                </a:solidFill>
              </a:rPr>
              <a:t>Такий доволі складний процес створює загрозу того, що будь що може пойти не так, не кажучи вже про різноманіття середовищ, що можуть бути на комп’ютері користувача. Тому кожен крок ми покриваємо тестами і намагаємося логувати дуже багато всього, особливо меседжі що надсилаються по протоколу і назад.</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(клік)</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Хак з плейсхолдер сторінками дозволяє нам відсрочити ініціаілізацію рантайму і відповідно запуск коду додатка настільки, наскільки нам потрібно. Існують інші прийоми, як от відправка pause сигналу Debug Proxy у самому початку спілкування, але вони не такі надійні.</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(клік)</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Є ще один нюанс, пов’язаний з Chromium браузерами. Неможливо запустити 2 браузера одночасно, які б мали спільну директорію користувача. Якщо ви спробуєте зробити це через командний рядок, вкладка відкриється у вже існуючому браузері. Доволі часто користувачам потрібно тестувати додатки у серидовище їх справжніх акаунтів і налаштувань - такі кейси треба намагатися коректно ідентифікувати та повідомляти юзерам про це.</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(клік)</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uk" sz="1600">
                <a:solidFill>
                  <a:schemeClr val="dk1"/>
                </a:solidFill>
              </a:rPr>
              <a:t>Тож, що це за протокол такий, про який ми ведемо мову? Чому саме WebSocket з’єднання?</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uk" sz="1600">
                <a:solidFill>
                  <a:schemeClr val="dk1"/>
                </a:solidFill>
              </a:rPr>
              <a:t>(клік)</a:t>
            </a:r>
            <a:endParaRPr sz="16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127cc166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127cc166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Chromium браузери реалізують так званий Chrome DevTools Protocol. Ті хто працював з Selenium або іншим інструментом автоматизації фронтенд тестів можуть знати про нього. Через цей програмний інтерфейс можна робити з браузером та сторінками майже що завгодно, у межах користувацьких налаштувань безпеки.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На щастя для нас цей інтерфейс добре документований і версіонований. Структурно складається з так званих доменів, або модулів</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br>
              <a:rPr lang="uk" sz="1600"/>
            </a:br>
            <a:br>
              <a:rPr lang="uk" sz="1600"/>
            </a:br>
            <a:r>
              <a:rPr lang="uk" sz="1600"/>
              <a:t>Які в свою чергу складаються з</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Типів: щось </a:t>
            </a:r>
            <a:r>
              <a:rPr lang="uk" sz="1600"/>
              <a:t>на кшталт</a:t>
            </a:r>
            <a:r>
              <a:rPr lang="uk" sz="1600"/>
              <a:t> структури або рекорду, що приймає участь у передачі конкретних даних</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br>
              <a:rPr lang="uk" sz="1600"/>
            </a:br>
            <a:br>
              <a:rPr lang="uk" sz="1600"/>
            </a:br>
            <a:r>
              <a:rPr lang="uk" sz="1600"/>
              <a:t>Методів: виклики, що може робити клієнт до інстансу Chromium.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Та івентів: це методи, що посилає інстанс Chromium до клієнту.</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Справа ви можете бачити приклади. </a:t>
            </a:r>
            <a:r>
              <a:rPr lang="uk" sz="1600">
                <a:solidFill>
                  <a:schemeClr val="dk1"/>
                </a:solidFill>
              </a:rPr>
              <a:t>До речі, у нашому випадку Debug Proxy також вважається “віртуальним” Chromium браузером, бо концепція з’єднання з ним є ідентичною до Chromium.</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uk" sz="1600">
                <a:solidFill>
                  <a:schemeClr val="dk1"/>
                </a:solidFill>
              </a:rPr>
              <a:t>(клік)</a:t>
            </a:r>
            <a:endParaRPr sz="16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127cc16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127cc16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Для того щоб розглянути домени CDP протоколу в деталях можна скористатися офіційним API Explorer, посилання ви можете бачити на слайді. Debug Proxy має деякі додаткові методи та івенти. Офіційного стандарту для них не існує, тому ми створили власний API Explorer який оновлюємо щойно знаходимо щось нове у вихідному коді. Посилання також на слайді.</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127cc166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127cc166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Тепер поговоримо більше саме про транспортний рівень.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Перш за все те що вже повністю очевидне - працює через WebSocket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Над WebSocket є дещо неформальний варіант JSON-RPC 2.0, це такий формат опису віддалених викликів за допомогою JSON. Використовується також у VS Code в рамках Language Server Protocol.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Повідомлення від клієнта завжди є впорядкованими.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(клік)(клік)(клік)(клік)</a:t>
            </a:r>
            <a:br>
              <a:rPr lang="uk" sz="1600"/>
            </a:br>
            <a:br>
              <a:rPr lang="uk" sz="1600"/>
            </a:br>
            <a:r>
              <a:rPr lang="uk" sz="1600"/>
              <a:t>Є 3 види повідомлень: запити, відповіді та події. Події не впорядковані.</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Що дуже важливо - можна створити декілька так званих сесій у рамках одного з’єднання. Це необхідно, наприклад, коли ми хочемо контролювати і браузер і вкладку браузера одночасно не створюючи нового з’єднання.</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127cc166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127cc166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Є також поняття цілі для прикріплення сесії. Цілі бувають багатьох видів:</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(клік)(клік)(клік)(клік)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Перш за все нас цікавить браузер та сторінка, проте є ще багато різних типів цілей в залежності від того яка поведінка потрібна вам при користуванні протоколом.</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За </a:t>
            </a:r>
            <a:r>
              <a:rPr lang="uk" sz="1600"/>
              <a:t>замовчуванням</a:t>
            </a:r>
            <a:r>
              <a:rPr lang="uk" sz="1600"/>
              <a:t>, при створенні з’єднання ви </a:t>
            </a:r>
            <a:r>
              <a:rPr lang="uk" sz="1600"/>
              <a:t>відразу</a:t>
            </a:r>
            <a:r>
              <a:rPr lang="uk" sz="1600"/>
              <a:t> приєднуєтеся до цілі браузера. Вона є вузловою і може мати вкладені сесії, як от сторінкі.</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505140a2d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505140a2d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Почнемо з самого початку - а саме про те, якими є члени вже не такої маленької родини .NET WebAssembly додатків</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5127cc166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5127cc166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Нарешті тепер можна перейти до деяких прикладів імплементації цього протоколу</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127cc166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127cc166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Перш за все - це API яке потрібно для створення та підтримки клієнту для CDP з’єднання. Ми розробили доволі простий API. На даному слайді ви можете бачити створення з’єднання та відправку команд. Команда відповідає методу у термінології CDP. Її можна відправити чекаючи відповіді або у fire-and-forget режимі.</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В даному прикладі викликається метод SetDebuggerProperty у домені DotnetDebugger, який визначається саме у Debug Proxy розширенні до протоколу. Так як майже весь необхідний нам набір доменів підтримується розробниками у вигляді JSON специфікацій, ми прийняли рішення написати кодо-генерацію для створення всіх необхідних методів, івентів і типів автоматично. Ми обійшлися без використання source generators, тому що в даному випадку вхідні дані не мають відношення до C# чи Roslyn, а також тому, що їх оновлення буде відбуватися доволі рідко, а генерувати потрібно декілька десятків класів, що сильно засмучувало би IDE розробників.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У результаті ми отримали струнке API з мінімумом ручного втручання.</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5127cc166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5127cc166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Окрім відправки повідомлень, є також можливість слухати івенти, а також створювати нові сесії, які отримали назву scopes. Ми намагаємося уникати прив’язки до термінлогії CDP тому що у майбутньому будемо розширювати це API також і на Firefox Debugger Protocol.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127cc166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5127cc166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Тут ви можете бачити приклад ініціалізацію з’єднання вже у вигляді коду</a:t>
            </a:r>
            <a:r>
              <a:rPr lang="uk" sz="1600"/>
              <a: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2f90ca7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52f90ca7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Так як методи що викликає користувач повинні бути впорядковані, вони не надсилаються напряму, а складаються у спеціальну чергу. В спеціальному long running task вони відправляються з присвоєним порядковим номером. В момент відправки створюється спеціальний TaskCompletionSource за тим самим ID повідомлення. Цей source знадобиться згодом, коли користувач API захоче дочекатися відповіді.</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2f90ca7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52f90ca7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В окремому long running task також відбувається прослуховування зворотних повідомлень від браузера, вони можуть бути як подіями так і відповідями на відправлене повідомлення. У випадку події все просто - кличемо відповідний delegate. У випадку відповідей на повідомлення, ми дістаємо відповідний TaskCompletionSource який ми створили при відправленні, знаючи його ID та в залежності від того результат це чи помилка виставляємо статус TaskCompletionSource.</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uk" sz="1600">
                <a:solidFill>
                  <a:schemeClr val="dk1"/>
                </a:solidFill>
              </a:rPr>
              <a:t>(клік)</a:t>
            </a:r>
            <a:endParaRPr sz="16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127cc166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127cc166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Повернемося до прикладних прикладів - breakpoints у CDP працюють таким чином, що ми спочатку надсилаємо орієнтир, а саме файл та рядок. Рантайм по одному завантажує різні збірки та source maps з дебаг символів, як тільки знаходить кандидата, що відповідає нашому оріентиру - відсилає спеціальний івент BreakpointResolved. На слайді ви можете бачити спрощений приклад коду того, як він </a:t>
            </a:r>
            <a:r>
              <a:rPr lang="uk" sz="1600"/>
              <a:t>обробляється</a:t>
            </a:r>
            <a:r>
              <a:rPr lang="uk" sz="1600"/>
              <a:t>. Це дуже важливо зробити своєчасно, щоб користувач IDE не побачив валідні breakpoints сірими.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127cc166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127cc166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Обробка логіки надсилання повідомлень щодо створення нових та видалення старих breakpoints також зроблене у вигляді черги, це вже через специфіку інфраструктури дебаггера у Rider. Справа ви можете бачити скрін зі сторінки API Explorer з більш детальним описом цього методу.</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127cc166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127cc166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Хоча ми встигли розглянути не всі топіки, які відносяться до дебаггера (так от за дужками залишилася логіка обчислення виразів, вотчів а також call stacks), вони не є унікальними з точки зору імплементації, тому наостанок я б хотів сказати пару слів про Hot-Reload!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2f90ca72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2f90ca72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Топік про hot-reload заслуговує окремої розмови, проте хотілось би відмітити базові моменти що стосуються як .NET WebAssembly так і звичайних .NET додатків</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Перш за все, без дебагу hot reload вже можливий через dotnet watch. Крім того, мало хто знає, але грамотно використовуючи startup hooks і startup assemblies можливо інжектувати NuGet версію dotnet watch у </a:t>
            </a:r>
            <a:r>
              <a:rPr lang="uk" sz="1600"/>
              <a:t>середовище</a:t>
            </a:r>
            <a:r>
              <a:rPr lang="uk" sz="1600"/>
              <a:t> виконання не модифікуючи при цьому код юзера.</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Для hot-reload під час дебагу існує поки що єдина опція - Edit &amp; Continue (EnC).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Опишемо алгоритм роботи EnC по пунктах:</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Користувач якимось чином потрапляє у paused context (наприклад, рантайм наштовхується на breakpoint)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Користувач вносить зміни в код</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Користувач закінчив міняти код, натискає Continue чи Apply changes. Новий код порівнюється зі старим, в результаті чого з’являються 3 дуже важливі компоненти: зміни що відбулися у IL коді, зміни що відбулися у метаданих збірок та зміни що відбулися у дебаг символах. Усі ці змінні вміє вираховувати Roslyn, проте дуже важливо правильно відслідкувати дії користувача у віртуальному workspace, щоб не втратити жодної маленької зміни.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Дебаггер відправляє зміни з пункту вище у рантайм</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Рантайм ці зміни приймає і відповідно міняє IL, метадані та PDB.</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Дебаггер знову відсилає breakpoints у рантайм, бо старі вже втратили актуальність. Користувач змінивши код змінив і номери рядків, де були breakpoints.</a:t>
            </a:r>
            <a:br>
              <a:rPr lang="uk" sz="1600"/>
            </a:br>
            <a:br>
              <a:rPr lang="uk" sz="1600"/>
            </a:br>
            <a:r>
              <a:rPr lang="uk" sz="1600"/>
              <a:t>(клік)</a:t>
            </a:r>
            <a:br>
              <a:rPr lang="uk" sz="1600"/>
            </a:br>
            <a:br>
              <a:rPr lang="uk" sz="1600"/>
            </a:br>
            <a:r>
              <a:rPr lang="uk" sz="1600"/>
              <a:t>Тепер все готов, дебаггер дає відмашку і виконання коду продовжується з того моменту у коді, де він зупинився.</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4ef1a919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4ef1a919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Історично, Blazor не був першим, існували деякі більш і менш відомі фреймворки від Microsoft та сторонніх авторів, що давали можливість запускати .NET в браузері. Згадаймо, наприклад, Silverlight чи більш новітній проте вже мертвий фреймворк Bridge.NET. Blazor став першим first party фреймворком для .NET у браузері через технологію WebAssembly.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Одразу зазначу що у рамках цієї доповіді я залишу за дужками Blazor Server, Blazor United та Blazor Hybrid фреймворки бо вони самі по собі є темою для окремої великої розмови та технічно реалізовані сильно інакше.</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В даний момент Blazor WebAssembly можно використовувати як незалежний SPA додаток який буде хоститися за допомогою DevServer що йде в комплекті з .NET SDK</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чи якщо ви маєте свій власний ASP.NET Core бакенд - у ньому. За нашими спостереженнями це найбільш </a:t>
            </a:r>
            <a:r>
              <a:rPr lang="uk" sz="1600"/>
              <a:t>часто використовуваний</a:t>
            </a:r>
            <a:r>
              <a:rPr lang="uk" sz="1600"/>
              <a:t> варіант, бо все ж таки Blazor це в першу чергу про .NET fullstack</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З появою .NET 7 також з’явилися 2 нові опції у рамкаї нового SDK workload, що дають змогу збирати не тільки Blazor а й майже будь який .NET код у WebAssembly.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Разом з цим з’явилися 2 нових ідентифікатори рантайму - browser wasm та console wasm. Перший для виконання WASM у браузері, другий - у рамках NodeJS рантайму в вашому терміналі.</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У .NET 8 з’явиться також аналогічний workload але вже для WebAssembly System Interface - доволі популярного стандарту для WASM, що дасть змогу запускати WebAssembly код не тільки у обмеженому середовищі браузера, а й за його межами. Наприклад, з’явиться доступ до файлової системи, мережевого оточення, системних викликів, тощо.</a:t>
            </a:r>
            <a:br>
              <a:rPr lang="uk" sz="1600"/>
            </a:br>
            <a:br>
              <a:rPr lang="uk" sz="1600"/>
            </a:br>
            <a:r>
              <a:rPr lang="uk" sz="1600"/>
              <a:t>(клік)</a:t>
            </a:r>
            <a:br>
              <a:rPr lang="uk" sz="1600"/>
            </a:br>
            <a:br>
              <a:rPr lang="uk" sz="1600"/>
            </a:br>
            <a:r>
              <a:rPr lang="uk" sz="1600"/>
              <a:t>Wasi.Sdk - це прототип того, що вже було згадано вище, тому він вже не такий актуальний, проте все робочий.</a:t>
            </a:r>
            <a:br>
              <a:rPr lang="uk" sz="1600"/>
            </a:br>
            <a:br>
              <a:rPr lang="uk" sz="1600"/>
            </a:br>
            <a:r>
              <a:rPr lang="uk" sz="1600"/>
              <a:t>(клік)</a:t>
            </a:r>
            <a:br>
              <a:rPr lang="uk" sz="1600"/>
            </a:br>
            <a:br>
              <a:rPr lang="uk" sz="1600"/>
            </a:br>
            <a:r>
              <a:rPr lang="uk" sz="1600"/>
              <a:t>NativeAOT-LLVM WASM це доволі експерементальний спосіб скомпілювати додаток та рантайм за допомогою особливого тулчейну Emscripten, що є частиною проєкту NativeAOT-LLVM, у майже повний AOT код. Цей підхід має багато переваг перед звичайним Mono AOT компілятором, проте наразі не є готовим для використання у реальних проєктах.</a:t>
            </a:r>
            <a:br>
              <a:rPr lang="uk" sz="1600"/>
            </a:br>
            <a:br>
              <a:rPr lang="uk" sz="1600"/>
            </a:br>
            <a:r>
              <a:rPr lang="uk" sz="1600">
                <a:solidFill>
                  <a:schemeClr val="dk1"/>
                </a:solidFill>
              </a:rPr>
              <a:t>(клік)</a:t>
            </a:r>
            <a:endParaRPr sz="16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272e8539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272e8539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Це все, дякую за увагу!</a:t>
            </a:r>
            <a:endParaRPr sz="16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272e8539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5272e8539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04c69322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04c69322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Тож перейдемо до першого розділу - подивимося на те, що саме представляє собою майже будь який .NET WebAssembly додаток.</a:t>
            </a:r>
            <a:endParaRPr sz="1600"/>
          </a:p>
          <a:p>
            <a:pPr indent="0" lvl="0" marL="0" rtl="0" algn="l">
              <a:spcBef>
                <a:spcPts val="0"/>
              </a:spcBef>
              <a:spcAft>
                <a:spcPts val="0"/>
              </a:spcAft>
              <a:buNone/>
            </a:pPr>
            <a:r>
              <a:rPr lang="uk" sz="1600"/>
              <a:t>Цей розділ буде проходити у напів інтерактивному режимі, усі команди ви зможете повторити самостійно при потребі.</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uk" sz="1600">
                <a:solidFill>
                  <a:schemeClr val="dk1"/>
                </a:solidFill>
              </a:rPr>
              <a:t>(клік)</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ef1a91905_1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ef1a91905_1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Почнемо з Blazor WebAssembly</a:t>
            </a:r>
            <a:br>
              <a:rPr lang="uk" sz="1600"/>
            </a:br>
            <a:r>
              <a:rPr lang="uk" sz="1600"/>
              <a:t>Спочатку створимо новий Идфящк проект з шаблону що за замовчанням поставляється з .NET SDK</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Перейдемо до новоствореної директорії</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І подивимося, як виглядає index.html. Тут чітко видно де Blazor підвантажується та ініцілізується. Принцип майже такий же, що і в звичайних single page application - маємо div з деяким id, про який знє фреймворк та який цим фреймворком повністю контролюється</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ef1a91905_1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4ef1a91905_1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Тепер якщо ми виконаємо збірку цього проекту</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Перейдемо до директорії, що має в собі наші зібрані бінарні файли</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І проаналізуємо її вміст, то побачимо декілька цікавих файлів - перш за все це blazor.boot.json.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Він відповідає за те, які залежності має додаток, версії цих залежностей, та інші менш цікаві нам дописи. Серед іншого бачимо dotnet.wasm - це наш dotnet runtime, Mono якщо бути точнішим, що було спеціально скомпільовано за допомогою Emscripten у WebAssembly бінарний файл. Саме цей рантайм запускає код додатку, що ми створили. У тій самій директорії бачимо dotnet.wasm файл, а поряд з ним і звичайний .dll з новоствореним додатком. Ще можна побачити вже відомий нам blazor.webassembly.js, що склеює усі інші файли до купи та налаштовує рантайм.</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ef1a91905_1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ef1a91905_1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Що ж, тепер подивимося на дерево процесів. Перейдемо назад до основної директорії проекту</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І запустимо додаток через звичайний dotnet run. Нас цікавить те, як саме виглядатиме процеси, що створить фреймворк після виконання команди запуску, тому використовуючи Process Hacker у Windows чи htop у Unix можемо побудувати дерево, </a:t>
            </a:r>
            <a:r>
              <a:rPr lang="uk" sz="1600">
                <a:solidFill>
                  <a:schemeClr val="dk1"/>
                </a:solidFill>
              </a:rPr>
              <a:t>у</a:t>
            </a:r>
            <a:r>
              <a:rPr lang="uk" sz="1600">
                <a:solidFill>
                  <a:schemeClr val="dk1"/>
                </a:solidFill>
              </a:rPr>
              <a:t> якості вузлів якого тут і надалі буде демонструватись командний рядок який було використано .NET SDK щоб запустити відповідний процес</a:t>
            </a:r>
            <a:r>
              <a:rPr lang="uk"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Так як ми створили проект за замовчанням, статичні файли з Blazor фронтендом розглянуті раніше будуть хоститися за допомогою DevServer, що є звичайним dotnet додатком, це видно по першому аргументу до dotnet. А другим аргументом вже йде параметр що передає шлях до додатку, що треба запустити.</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ef1a91905_1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ef1a91905_1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Тепер повторимо аналогічні так би мовити “досліди” з проектним шаблоном, що встановлюється разом з wasm-experimental.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Для цього встановлюємо 2 необхідних нам workloadів</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І створюємо новий проект з новим шаблоном.</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Перейдемо до теки з проектом і подивимося на index.html файл</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Бачимо, що ніякого blazor тут вже немає, а JS код з main.js підгружається як модуль для виконання. Це сильно відрізняється від Blazor підходу, де процес запуску додатку ми дуже погано контролюємо.</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uk" sz="1600"/>
              <a:t>(клік)</a:t>
            </a:r>
            <a:endParaRPr sz="1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7950D3"/>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7950D3"/>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7950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735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735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735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73550"/>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Kanit"/>
              <a:buNone/>
              <a:defRPr sz="2800">
                <a:solidFill>
                  <a:schemeClr val="dk1"/>
                </a:solidFill>
                <a:latin typeface="Kanit"/>
                <a:ea typeface="Kanit"/>
                <a:cs typeface="Kanit"/>
                <a:sym typeface="Kanit"/>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4.gif"/><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seclerp/wasmer-dotnet" TargetMode="External"/><Relationship Id="rId4" Type="http://schemas.openxmlformats.org/officeDocument/2006/relationships/hyperlink" Target="https://github.com/seclerp/rider-efcore" TargetMode="External"/><Relationship Id="rId9" Type="http://schemas.openxmlformats.org/officeDocument/2006/relationships/image" Target="../media/image7.png"/><Relationship Id="rId5" Type="http://schemas.openxmlformats.org/officeDocument/2006/relationships/hyperlink" Target="https://github.com/seclerp/rider-monogame" TargetMode="External"/><Relationship Id="rId6" Type="http://schemas.openxmlformats.org/officeDocument/2006/relationships/hyperlink" Target="https://github.com/seclerp" TargetMode="External"/><Relationship Id="rId7" Type="http://schemas.openxmlformats.org/officeDocument/2006/relationships/hyperlink" Target="https://twitter.com/seclerp" TargetMode="External"/><Relationship Id="rId8" Type="http://schemas.openxmlformats.org/officeDocument/2006/relationships/hyperlink" Target="https://blog.seclerp.m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hromedevtools.github.io/devtools-protocol" TargetMode="External"/><Relationship Id="rId4" Type="http://schemas.openxmlformats.org/officeDocument/2006/relationships/hyperlink" Target="https://chromedevtools.github.io/devtools-protocol" TargetMode="External"/><Relationship Id="rId5" Type="http://schemas.openxmlformats.org/officeDocument/2006/relationships/hyperlink" Target="https://chromedevtools.github.io/devtools-protocol" TargetMode="External"/><Relationship Id="rId6" Type="http://schemas.openxmlformats.org/officeDocument/2006/relationships/hyperlink" Target="https://vanilla.aslushnikov.com" TargetMode="External"/><Relationship Id="rId7" Type="http://schemas.openxmlformats.org/officeDocument/2006/relationships/hyperlink" Target="https://mono-cdp.seclerp.me" TargetMode="External"/><Relationship Id="rId8"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localhost:517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asi.dev/" TargetMode="External"/><Relationship Id="rId4" Type="http://schemas.openxmlformats.org/officeDocument/2006/relationships/hyperlink" Target="https://chromedevtools.github.io/devtools-protocol" TargetMode="External"/><Relationship Id="rId9" Type="http://schemas.openxmlformats.org/officeDocument/2006/relationships/hyperlink" Target="https://www.youtube.com/watch?v=gKX-cdqnb8I" TargetMode="External"/><Relationship Id="rId5" Type="http://schemas.openxmlformats.org/officeDocument/2006/relationships/hyperlink" Target="https://vanilla.aslushnikov.com" TargetMode="External"/><Relationship Id="rId6" Type="http://schemas.openxmlformats.org/officeDocument/2006/relationships/hyperlink" Target="https://mono-cdp.seclerp.me" TargetMode="External"/><Relationship Id="rId7" Type="http://schemas.openxmlformats.org/officeDocument/2006/relationships/hyperlink" Target="https://blog.jetbrains.com/dotnet/2022/12/15/the-future-of-net-with-wasm/" TargetMode="External"/><Relationship Id="rId8" Type="http://schemas.openxmlformats.org/officeDocument/2006/relationships/hyperlink" Target="https://youtu.be/48G_CEGXZZ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61" name="Google Shape;61;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73550"/>
            <a:ext cx="873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.NET WebAssembly App’s Anatomy</a:t>
            </a:r>
            <a:r>
              <a:rPr lang="uk"/>
              <a:t>: wasm-experimental</a:t>
            </a:r>
            <a:endParaRPr/>
          </a:p>
        </p:txBody>
      </p:sp>
      <p:sp>
        <p:nvSpPr>
          <p:cNvPr id="122" name="Google Shape;122;p22"/>
          <p:cNvSpPr txBox="1"/>
          <p:nvPr/>
        </p:nvSpPr>
        <p:spPr>
          <a:xfrm>
            <a:off x="311700" y="704800"/>
            <a:ext cx="8737200" cy="244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a:solidFill>
                  <a:schemeClr val="dk1"/>
                </a:solidFill>
                <a:latin typeface="JetBrains Mono"/>
                <a:ea typeface="JetBrains Mono"/>
                <a:cs typeface="JetBrains Mono"/>
                <a:sym typeface="JetBrains Mono"/>
              </a:rPr>
              <a:t>&gt; cat main.js</a:t>
            </a:r>
            <a:br>
              <a:rPr lang="uk">
                <a:solidFill>
                  <a:schemeClr val="dk1"/>
                </a:solidFill>
                <a:latin typeface="JetBrains Mono"/>
                <a:ea typeface="JetBrains Mono"/>
                <a:cs typeface="JetBrains Mono"/>
                <a:sym typeface="JetBrains Mono"/>
              </a:rPr>
            </a:br>
            <a:r>
              <a:rPr b="1" lang="uk">
                <a:solidFill>
                  <a:srgbClr val="AF00DB"/>
                </a:solidFill>
                <a:highlight>
                  <a:srgbClr val="FFFFFF"/>
                </a:highlight>
                <a:latin typeface="JetBrains Mono"/>
                <a:ea typeface="JetBrains Mono"/>
                <a:cs typeface="JetBrains Mono"/>
                <a:sym typeface="JetBrains Mono"/>
              </a:rPr>
              <a:t>import</a:t>
            </a:r>
            <a:r>
              <a:rPr b="1" lang="uk">
                <a:solidFill>
                  <a:srgbClr val="3B3B3B"/>
                </a:solidFill>
                <a:highlight>
                  <a:srgbClr val="FFFFFF"/>
                </a:highlight>
                <a:latin typeface="JetBrains Mono"/>
                <a:ea typeface="JetBrains Mono"/>
                <a:cs typeface="JetBrains Mono"/>
                <a:sym typeface="JetBrains Mono"/>
              </a:rPr>
              <a:t> { </a:t>
            </a:r>
            <a:r>
              <a:rPr b="1" lang="uk">
                <a:solidFill>
                  <a:srgbClr val="001080"/>
                </a:solidFill>
                <a:highlight>
                  <a:srgbClr val="FFFFFF"/>
                </a:highlight>
                <a:latin typeface="JetBrains Mono"/>
                <a:ea typeface="JetBrains Mono"/>
                <a:cs typeface="JetBrains Mono"/>
                <a:sym typeface="JetBrains Mono"/>
              </a:rPr>
              <a:t>dotnet</a:t>
            </a:r>
            <a:r>
              <a:rPr b="1" lang="uk">
                <a:solidFill>
                  <a:srgbClr val="3B3B3B"/>
                </a:solidFill>
                <a:highlight>
                  <a:srgbClr val="FFFFFF"/>
                </a:highlight>
                <a:latin typeface="JetBrains Mono"/>
                <a:ea typeface="JetBrains Mono"/>
                <a:cs typeface="JetBrains Mono"/>
                <a:sym typeface="JetBrains Mono"/>
              </a:rPr>
              <a:t> } </a:t>
            </a:r>
            <a:r>
              <a:rPr b="1" lang="uk">
                <a:solidFill>
                  <a:srgbClr val="AF00DB"/>
                </a:solidFill>
                <a:highlight>
                  <a:srgbClr val="FFFFFF"/>
                </a:highlight>
                <a:latin typeface="JetBrains Mono"/>
                <a:ea typeface="JetBrains Mono"/>
                <a:cs typeface="JetBrains Mono"/>
                <a:sym typeface="JetBrains Mono"/>
              </a:rPr>
              <a:t>from</a:t>
            </a:r>
            <a:r>
              <a:rPr b="1" lang="uk">
                <a:solidFill>
                  <a:srgbClr val="3B3B3B"/>
                </a:solidFill>
                <a:highlight>
                  <a:srgbClr val="FFFFFF"/>
                </a:highlight>
                <a:latin typeface="JetBrains Mono"/>
                <a:ea typeface="JetBrains Mono"/>
                <a:cs typeface="JetBrains Mono"/>
                <a:sym typeface="JetBrains Mono"/>
              </a:rPr>
              <a:t> </a:t>
            </a:r>
            <a:r>
              <a:rPr b="1" lang="uk">
                <a:solidFill>
                  <a:srgbClr val="A31515"/>
                </a:solidFill>
                <a:highlight>
                  <a:srgbClr val="FFFFFF"/>
                </a:highlight>
                <a:latin typeface="JetBrains Mono"/>
                <a:ea typeface="JetBrains Mono"/>
                <a:cs typeface="JetBrains Mono"/>
                <a:sym typeface="JetBrains Mono"/>
              </a:rPr>
              <a:t>'./dotnet.js'</a:t>
            </a:r>
            <a:br>
              <a:rPr lang="uk">
                <a:solidFill>
                  <a:srgbClr val="A31515"/>
                </a:solidFill>
                <a:highlight>
                  <a:srgbClr val="FFFFFF"/>
                </a:highlight>
                <a:latin typeface="JetBrains Mono"/>
                <a:ea typeface="JetBrains Mono"/>
                <a:cs typeface="JetBrains Mono"/>
                <a:sym typeface="JetBrains Mono"/>
              </a:rPr>
            </a:br>
            <a:br>
              <a:rPr lang="uk">
                <a:solidFill>
                  <a:srgbClr val="3B3B3B"/>
                </a:solidFill>
                <a:highlight>
                  <a:srgbClr val="FFFFFF"/>
                </a:highlight>
                <a:latin typeface="JetBrains Mono"/>
                <a:ea typeface="JetBrains Mono"/>
                <a:cs typeface="JetBrains Mono"/>
                <a:sym typeface="JetBrains Mono"/>
              </a:rPr>
            </a:br>
            <a:r>
              <a:rPr lang="uk">
                <a:solidFill>
                  <a:srgbClr val="3B3B3B"/>
                </a:solidFill>
                <a:highlight>
                  <a:srgbClr val="FFFFFF"/>
                </a:highlight>
                <a:latin typeface="JetBrains Mono"/>
                <a:ea typeface="JetBrains Mono"/>
                <a:cs typeface="JetBrains Mono"/>
                <a:sym typeface="JetBrains Mono"/>
              </a:rPr>
              <a:t>...</a:t>
            </a:r>
            <a:br>
              <a:rPr lang="uk">
                <a:solidFill>
                  <a:srgbClr val="3B3B3B"/>
                </a:solidFill>
                <a:highlight>
                  <a:srgbClr val="FFFFFF"/>
                </a:highlight>
                <a:latin typeface="JetBrains Mono"/>
                <a:ea typeface="JetBrains Mono"/>
                <a:cs typeface="JetBrains Mono"/>
                <a:sym typeface="JetBrains Mono"/>
              </a:rPr>
            </a:br>
            <a:br>
              <a:rPr lang="uk">
                <a:solidFill>
                  <a:srgbClr val="3B3B3B"/>
                </a:solidFill>
                <a:highlight>
                  <a:srgbClr val="FFFFFF"/>
                </a:highlight>
                <a:latin typeface="JetBrains Mono"/>
                <a:ea typeface="JetBrains Mono"/>
                <a:cs typeface="JetBrains Mono"/>
                <a:sym typeface="JetBrains Mono"/>
              </a:rPr>
            </a:br>
            <a:r>
              <a:rPr b="1" lang="uk">
                <a:solidFill>
                  <a:srgbClr val="AF00DB"/>
                </a:solidFill>
                <a:highlight>
                  <a:srgbClr val="FFFFFF"/>
                </a:highlight>
                <a:latin typeface="JetBrains Mono"/>
                <a:ea typeface="JetBrains Mono"/>
                <a:cs typeface="JetBrains Mono"/>
                <a:sym typeface="JetBrains Mono"/>
              </a:rPr>
              <a:t>await</a:t>
            </a:r>
            <a:r>
              <a:rPr b="1" lang="uk">
                <a:solidFill>
                  <a:srgbClr val="3B3B3B"/>
                </a:solidFill>
                <a:highlight>
                  <a:srgbClr val="FFFFFF"/>
                </a:highlight>
                <a:latin typeface="JetBrains Mono"/>
                <a:ea typeface="JetBrains Mono"/>
                <a:cs typeface="JetBrains Mono"/>
                <a:sym typeface="JetBrains Mono"/>
              </a:rPr>
              <a:t> </a:t>
            </a:r>
            <a:r>
              <a:rPr b="1" lang="uk">
                <a:solidFill>
                  <a:srgbClr val="001080"/>
                </a:solidFill>
                <a:highlight>
                  <a:srgbClr val="FFFFFF"/>
                </a:highlight>
                <a:latin typeface="JetBrains Mono"/>
                <a:ea typeface="JetBrains Mono"/>
                <a:cs typeface="JetBrains Mono"/>
                <a:sym typeface="JetBrains Mono"/>
              </a:rPr>
              <a:t>dotnet</a:t>
            </a:r>
            <a:r>
              <a:rPr b="1" lang="uk">
                <a:solidFill>
                  <a:srgbClr val="3B3B3B"/>
                </a:solidFill>
                <a:highlight>
                  <a:srgbClr val="FFFFFF"/>
                </a:highlight>
                <a:latin typeface="JetBrains Mono"/>
                <a:ea typeface="JetBrains Mono"/>
                <a:cs typeface="JetBrains Mono"/>
                <a:sym typeface="JetBrains Mono"/>
              </a:rPr>
              <a:t>.</a:t>
            </a:r>
            <a:r>
              <a:rPr b="1" lang="uk">
                <a:solidFill>
                  <a:srgbClr val="795E26"/>
                </a:solidFill>
                <a:highlight>
                  <a:srgbClr val="FFFFFF"/>
                </a:highlight>
                <a:latin typeface="JetBrains Mono"/>
                <a:ea typeface="JetBrains Mono"/>
                <a:cs typeface="JetBrains Mono"/>
                <a:sym typeface="JetBrains Mono"/>
              </a:rPr>
              <a:t>run</a:t>
            </a:r>
            <a:r>
              <a:rPr b="1" lang="uk">
                <a:solidFill>
                  <a:srgbClr val="3B3B3B"/>
                </a:solidFill>
                <a:highlight>
                  <a:srgbClr val="FFFFFF"/>
                </a:highlight>
                <a:latin typeface="JetBrains Mono"/>
                <a:ea typeface="JetBrains Mono"/>
                <a:cs typeface="JetBrains Mono"/>
                <a:sym typeface="JetBrains Mono"/>
              </a:rPr>
              <a:t>();</a:t>
            </a:r>
            <a:endParaRPr b="1">
              <a:solidFill>
                <a:srgbClr val="3B3B3B"/>
              </a:solidFill>
              <a:highlight>
                <a:srgbClr val="FFFFFF"/>
              </a:highlight>
              <a:latin typeface="JetBrains Mono"/>
              <a:ea typeface="JetBrains Mono"/>
              <a:cs typeface="JetBrains Mono"/>
              <a:sym typeface="JetBrains Mono"/>
            </a:endParaRPr>
          </a:p>
          <a:p>
            <a:pPr indent="0" lvl="0" marL="0" rtl="0" algn="l">
              <a:lnSpc>
                <a:spcPct val="115000"/>
              </a:lnSpc>
              <a:spcBef>
                <a:spcPts val="1200"/>
              </a:spcBef>
              <a:spcAft>
                <a:spcPts val="0"/>
              </a:spcAft>
              <a:buNone/>
            </a:pPr>
            <a:r>
              <a:t/>
            </a:r>
            <a:endParaRPr>
              <a:solidFill>
                <a:schemeClr val="dk1"/>
              </a:solidFill>
              <a:latin typeface="JetBrains Mono"/>
              <a:ea typeface="JetBrains Mono"/>
              <a:cs typeface="JetBrains Mono"/>
              <a:sym typeface="JetBrains Mono"/>
            </a:endParaRPr>
          </a:p>
          <a:p>
            <a:pPr indent="0" lvl="0" marL="0" rtl="0" algn="l">
              <a:lnSpc>
                <a:spcPct val="115000"/>
              </a:lnSpc>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73550"/>
            <a:ext cx="876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.NET WebAssembly App’s Anatomy: wasm-experimental</a:t>
            </a:r>
            <a:endParaRPr/>
          </a:p>
          <a:p>
            <a:pPr indent="0" lvl="0" marL="0" rtl="0" algn="l">
              <a:spcBef>
                <a:spcPts val="0"/>
              </a:spcBef>
              <a:spcAft>
                <a:spcPts val="0"/>
              </a:spcAft>
              <a:buNone/>
            </a:pPr>
            <a:r>
              <a:t/>
            </a:r>
            <a:endParaRPr/>
          </a:p>
        </p:txBody>
      </p:sp>
      <p:sp>
        <p:nvSpPr>
          <p:cNvPr id="128" name="Google Shape;128;p23"/>
          <p:cNvSpPr txBox="1"/>
          <p:nvPr>
            <p:ph idx="1" type="body"/>
          </p:nvPr>
        </p:nvSpPr>
        <p:spPr>
          <a:xfrm>
            <a:off x="311700" y="695275"/>
            <a:ext cx="4022100" cy="3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400">
                <a:latin typeface="JetBrains Mono"/>
                <a:ea typeface="JetBrains Mono"/>
                <a:cs typeface="JetBrains Mono"/>
                <a:sym typeface="JetBrains Mono"/>
              </a:rPr>
              <a:t>&gt; dotnet build</a:t>
            </a:r>
            <a:endParaRPr sz="1400">
              <a:latin typeface="JetBrains Mono"/>
              <a:ea typeface="JetBrains Mono"/>
              <a:cs typeface="JetBrains Mono"/>
              <a:sym typeface="JetBrains Mono"/>
            </a:endParaRPr>
          </a:p>
          <a:p>
            <a:pPr indent="0" lvl="0" marL="0" rtl="0" algn="l">
              <a:spcBef>
                <a:spcPts val="1200"/>
              </a:spcBef>
              <a:spcAft>
                <a:spcPts val="0"/>
              </a:spcAft>
              <a:buNone/>
            </a:pPr>
            <a:r>
              <a:rPr lang="uk" sz="1400">
                <a:latin typeface="JetBrains Mono"/>
                <a:ea typeface="JetBrains Mono"/>
                <a:cs typeface="JetBrains Mono"/>
                <a:sym typeface="JetBrains Mono"/>
              </a:rPr>
              <a:t>&gt; cd bin/Debug/net7.0/</a:t>
            </a:r>
            <a:r>
              <a:rPr b="1" lang="uk" sz="1400">
                <a:latin typeface="JetBrains Mono"/>
                <a:ea typeface="JetBrains Mono"/>
                <a:cs typeface="JetBrains Mono"/>
                <a:sym typeface="JetBrains Mono"/>
              </a:rPr>
              <a:t>AppBundle</a:t>
            </a:r>
            <a:endParaRPr b="1" sz="1400">
              <a:latin typeface="JetBrains Mono"/>
              <a:ea typeface="JetBrains Mono"/>
              <a:cs typeface="JetBrains Mono"/>
              <a:sym typeface="JetBrains Mono"/>
            </a:endParaRPr>
          </a:p>
          <a:p>
            <a:pPr indent="0" lvl="0" marL="0" rtl="0" algn="l">
              <a:spcBef>
                <a:spcPts val="1200"/>
              </a:spcBef>
              <a:spcAft>
                <a:spcPts val="0"/>
              </a:spcAft>
              <a:buNone/>
            </a:pPr>
            <a:r>
              <a:rPr lang="uk" sz="1400">
                <a:latin typeface="JetBrains Mono"/>
                <a:ea typeface="JetBrains Mono"/>
                <a:cs typeface="JetBrains Mono"/>
                <a:sym typeface="JetBrains Mono"/>
              </a:rPr>
              <a:t>&gt; ls</a:t>
            </a:r>
            <a:br>
              <a:rPr lang="uk" sz="1400">
                <a:latin typeface="JetBrains Mono"/>
                <a:ea typeface="JetBrains Mono"/>
                <a:cs typeface="JetBrains Mono"/>
                <a:sym typeface="JetBrains Mono"/>
              </a:rPr>
            </a:br>
            <a:r>
              <a:rPr b="1" lang="uk" sz="1400">
                <a:solidFill>
                  <a:schemeClr val="dk2"/>
                </a:solidFill>
                <a:latin typeface="JetBrains Mono"/>
                <a:ea typeface="JetBrains Mono"/>
                <a:cs typeface="JetBrains Mono"/>
                <a:sym typeface="JetBrains Mono"/>
              </a:rPr>
              <a:t>managed/                    &lt;- 3</a:t>
            </a:r>
            <a:br>
              <a:rPr lang="uk" sz="1400">
                <a:latin typeface="JetBrains Mono"/>
                <a:ea typeface="JetBrains Mono"/>
                <a:cs typeface="JetBrains Mono"/>
                <a:sym typeface="JetBrains Mono"/>
              </a:rPr>
            </a:br>
            <a:r>
              <a:rPr b="1" lang="uk" sz="1400">
                <a:solidFill>
                  <a:srgbClr val="569CD6"/>
                </a:solidFill>
                <a:latin typeface="JetBrains Mono"/>
                <a:ea typeface="JetBrains Mono"/>
                <a:cs typeface="JetBrains Mono"/>
                <a:sym typeface="JetBrains Mono"/>
              </a:rPr>
              <a:t>dotnet.js                   &lt;- 2</a:t>
            </a:r>
            <a:br>
              <a:rPr lang="uk" sz="1400">
                <a:solidFill>
                  <a:srgbClr val="569CD6"/>
                </a:solidFill>
                <a:latin typeface="JetBrains Mono"/>
                <a:ea typeface="JetBrains Mono"/>
                <a:cs typeface="JetBrains Mono"/>
                <a:sym typeface="JetBrains Mono"/>
              </a:rPr>
            </a:br>
            <a:r>
              <a:rPr lang="uk" sz="1400">
                <a:solidFill>
                  <a:srgbClr val="569CD6"/>
                </a:solidFill>
                <a:latin typeface="JetBrains Mono"/>
                <a:ea typeface="JetBrains Mono"/>
                <a:cs typeface="JetBrains Mono"/>
                <a:sym typeface="JetBrains Mono"/>
              </a:rPr>
              <a:t>dotnet.js.symbols</a:t>
            </a:r>
            <a:br>
              <a:rPr lang="uk" sz="1400">
                <a:solidFill>
                  <a:srgbClr val="9900FF"/>
                </a:solidFill>
                <a:latin typeface="JetBrains Mono"/>
                <a:ea typeface="JetBrains Mono"/>
                <a:cs typeface="JetBrains Mono"/>
                <a:sym typeface="JetBrains Mono"/>
              </a:rPr>
            </a:br>
            <a:r>
              <a:rPr lang="uk" sz="1400">
                <a:solidFill>
                  <a:srgbClr val="9900FF"/>
                </a:solidFill>
                <a:latin typeface="JetBrains Mono"/>
                <a:ea typeface="JetBrains Mono"/>
                <a:cs typeface="JetBrains Mono"/>
                <a:sym typeface="JetBrains Mono"/>
              </a:rPr>
              <a:t>dotnet.wasm                 &lt;- 4</a:t>
            </a:r>
            <a:br>
              <a:rPr lang="uk" sz="1400">
                <a:latin typeface="JetBrains Mono"/>
                <a:ea typeface="JetBrains Mono"/>
                <a:cs typeface="JetBrains Mono"/>
                <a:sym typeface="JetBrains Mono"/>
              </a:rPr>
            </a:br>
            <a:r>
              <a:rPr lang="uk" sz="1400">
                <a:latin typeface="JetBrains Mono"/>
                <a:ea typeface="JetBrains Mono"/>
                <a:cs typeface="JetBrains Mono"/>
                <a:sym typeface="JetBrains Mono"/>
              </a:rPr>
              <a:t>index.html</a:t>
            </a:r>
            <a:br>
              <a:rPr lang="uk" sz="1400">
                <a:latin typeface="JetBrains Mono"/>
                <a:ea typeface="JetBrains Mono"/>
                <a:cs typeface="JetBrains Mono"/>
                <a:sym typeface="JetBrains Mono"/>
              </a:rPr>
            </a:br>
            <a:r>
              <a:rPr lang="uk" sz="1400">
                <a:latin typeface="JetBrains Mono"/>
                <a:ea typeface="JetBrains Mono"/>
                <a:cs typeface="JetBrains Mono"/>
                <a:sym typeface="JetBrains Mono"/>
              </a:rPr>
              <a:t>main.js</a:t>
            </a:r>
            <a:br>
              <a:rPr lang="uk" sz="1400">
                <a:latin typeface="JetBrains Mono"/>
                <a:ea typeface="JetBrains Mono"/>
                <a:cs typeface="JetBrains Mono"/>
                <a:sym typeface="JetBrains Mono"/>
              </a:rPr>
            </a:br>
            <a:r>
              <a:rPr b="1" lang="uk" sz="1400">
                <a:solidFill>
                  <a:srgbClr val="4A86E8"/>
                </a:solidFill>
                <a:latin typeface="JetBrains Mono"/>
                <a:ea typeface="JetBrains Mono"/>
                <a:cs typeface="JetBrains Mono"/>
                <a:sym typeface="JetBrains Mono"/>
              </a:rPr>
              <a:t>mono-config.json            &lt;- 1</a:t>
            </a:r>
            <a:br>
              <a:rPr b="1" lang="uk" sz="1400">
                <a:solidFill>
                  <a:srgbClr val="4A86E8"/>
                </a:solidFill>
                <a:latin typeface="JetBrains Mono"/>
                <a:ea typeface="JetBrains Mono"/>
                <a:cs typeface="JetBrains Mono"/>
                <a:sym typeface="JetBrains Mono"/>
              </a:rPr>
            </a:br>
            <a:r>
              <a:rPr b="1" lang="uk" sz="1400">
                <a:solidFill>
                  <a:srgbClr val="4A86E8"/>
                </a:solidFill>
                <a:latin typeface="JetBrains Mono"/>
                <a:ea typeface="JetBrains Mono"/>
                <a:cs typeface="JetBrains Mono"/>
                <a:sym typeface="JetBrains Mono"/>
              </a:rPr>
              <a:t>WasmApp1.runtimeconfig.json &lt;- 1</a:t>
            </a:r>
            <a:br>
              <a:rPr lang="uk" sz="1400">
                <a:latin typeface="JetBrains Mono"/>
                <a:ea typeface="JetBrains Mono"/>
                <a:cs typeface="JetBrains Mono"/>
                <a:sym typeface="JetBrains Mono"/>
              </a:rPr>
            </a:br>
            <a:r>
              <a:rPr lang="uk" sz="1400">
                <a:latin typeface="JetBrains Mono"/>
                <a:ea typeface="JetBrains Mono"/>
                <a:cs typeface="JetBrains Mono"/>
                <a:sym typeface="JetBrains Mono"/>
              </a:rPr>
              <a:t>...</a:t>
            </a:r>
            <a:endParaRPr sz="1400">
              <a:latin typeface="JetBrains Mono"/>
              <a:ea typeface="JetBrains Mono"/>
              <a:cs typeface="JetBrains Mono"/>
              <a:sym typeface="JetBrains Mono"/>
            </a:endParaRPr>
          </a:p>
          <a:p>
            <a:pPr indent="0" lvl="0" marL="0" rtl="0" algn="l">
              <a:spcBef>
                <a:spcPts val="1200"/>
              </a:spcBef>
              <a:spcAft>
                <a:spcPts val="1200"/>
              </a:spcAft>
              <a:buNone/>
            </a:pPr>
            <a:r>
              <a:t/>
            </a:r>
            <a:endParaRPr sz="1400">
              <a:latin typeface="JetBrains Mono"/>
              <a:ea typeface="JetBrains Mono"/>
              <a:cs typeface="JetBrains Mono"/>
              <a:sym typeface="JetBrains Mono"/>
            </a:endParaRPr>
          </a:p>
        </p:txBody>
      </p:sp>
      <p:sp>
        <p:nvSpPr>
          <p:cNvPr id="129" name="Google Shape;129;p23"/>
          <p:cNvSpPr txBox="1"/>
          <p:nvPr>
            <p:ph idx="1" type="body"/>
          </p:nvPr>
        </p:nvSpPr>
        <p:spPr>
          <a:xfrm>
            <a:off x="4333800" y="695275"/>
            <a:ext cx="45936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400">
                <a:latin typeface="JetBrains Mono"/>
                <a:ea typeface="JetBrains Mono"/>
                <a:cs typeface="JetBrains Mono"/>
                <a:sym typeface="JetBrains Mono"/>
              </a:rPr>
              <a:t>&gt; cat </a:t>
            </a:r>
            <a:r>
              <a:rPr b="1" lang="uk" sz="1400">
                <a:solidFill>
                  <a:srgbClr val="4A86E8"/>
                </a:solidFill>
                <a:latin typeface="JetBrains Mono"/>
                <a:ea typeface="JetBrains Mono"/>
                <a:cs typeface="JetBrains Mono"/>
                <a:sym typeface="JetBrains Mono"/>
              </a:rPr>
              <a:t>mono-config</a:t>
            </a:r>
            <a:r>
              <a:rPr b="1" lang="uk" sz="1400">
                <a:solidFill>
                  <a:srgbClr val="4A86E8"/>
                </a:solidFill>
                <a:latin typeface="JetBrains Mono"/>
                <a:ea typeface="JetBrains Mono"/>
                <a:cs typeface="JetBrains Mono"/>
                <a:sym typeface="JetBrains Mono"/>
              </a:rPr>
              <a:t>.json</a:t>
            </a:r>
            <a:br>
              <a:rPr lang="uk" sz="1400">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b="1" lang="uk" sz="1400">
                <a:solidFill>
                  <a:srgbClr val="0451A5"/>
                </a:solidFill>
                <a:highlight>
                  <a:srgbClr val="FFFFFF"/>
                </a:highlight>
                <a:latin typeface="JetBrains Mono"/>
                <a:ea typeface="JetBrains Mono"/>
                <a:cs typeface="JetBrains Mono"/>
                <a:sym typeface="JetBrains Mono"/>
              </a:rPr>
              <a:t>"mainAssemblyName"</a:t>
            </a:r>
            <a:r>
              <a:rPr b="1" lang="uk" sz="1400">
                <a:solidFill>
                  <a:srgbClr val="3B3B3B"/>
                </a:solidFill>
                <a:highlight>
                  <a:srgbClr val="FFFFFF"/>
                </a:highlight>
                <a:latin typeface="JetBrains Mono"/>
                <a:ea typeface="JetBrains Mono"/>
                <a:cs typeface="JetBrains Mono"/>
                <a:sym typeface="JetBrains Mono"/>
              </a:rPr>
              <a:t>: </a:t>
            </a:r>
            <a:r>
              <a:rPr b="1" lang="uk" sz="1400">
                <a:solidFill>
                  <a:schemeClr val="dk2"/>
                </a:solidFill>
                <a:latin typeface="JetBrains Mono"/>
                <a:ea typeface="JetBrains Mono"/>
                <a:cs typeface="JetBrains Mono"/>
                <a:sym typeface="JetBrains Mono"/>
              </a:rPr>
              <a:t>"WasmApp1.dll"</a:t>
            </a: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b="1" lang="uk" sz="1400">
                <a:solidFill>
                  <a:srgbClr val="0451A5"/>
                </a:solidFill>
                <a:highlight>
                  <a:srgbClr val="FFFFFF"/>
                </a:highlight>
                <a:latin typeface="JetBrains Mono"/>
                <a:ea typeface="JetBrains Mono"/>
                <a:cs typeface="JetBrains Mono"/>
                <a:sym typeface="JetBrains Mono"/>
              </a:rPr>
              <a:t>"assemblyRootFolder"</a:t>
            </a:r>
            <a:r>
              <a:rPr b="1" lang="uk" sz="1400">
                <a:solidFill>
                  <a:srgbClr val="3B3B3B"/>
                </a:solidFill>
                <a:highlight>
                  <a:srgbClr val="FFFFFF"/>
                </a:highlight>
                <a:latin typeface="JetBrains Mono"/>
                <a:ea typeface="JetBrains Mono"/>
                <a:cs typeface="JetBrains Mono"/>
                <a:sym typeface="JetBrains Mono"/>
              </a:rPr>
              <a:t>: </a:t>
            </a:r>
            <a:r>
              <a:rPr b="1" lang="uk" sz="1400">
                <a:solidFill>
                  <a:schemeClr val="dk2"/>
                </a:solidFill>
                <a:latin typeface="JetBrains Mono"/>
                <a:ea typeface="JetBrains Mono"/>
                <a:cs typeface="JetBrains Mono"/>
                <a:sym typeface="JetBrains Mono"/>
              </a:rPr>
              <a:t>"managed"</a:t>
            </a: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"debugLevel"</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098658"/>
                </a:solidFill>
                <a:highlight>
                  <a:srgbClr val="FFFFFF"/>
                </a:highlight>
                <a:latin typeface="JetBrains Mono"/>
                <a:ea typeface="JetBrains Mono"/>
                <a:cs typeface="JetBrains Mono"/>
                <a:sym typeface="JetBrains Mono"/>
              </a:rPr>
              <a:t>-1</a:t>
            </a: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"remoteSources"</a:t>
            </a: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"assetsHash"</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A31515"/>
                </a:solidFill>
                <a:highlight>
                  <a:srgbClr val="FFFFFF"/>
                </a:highlight>
                <a:latin typeface="JetBrains Mono"/>
                <a:ea typeface="JetBrains Mono"/>
                <a:cs typeface="JetBrains Mono"/>
                <a:sym typeface="JetBrains Mono"/>
              </a:rPr>
              <a:t>"sha256-zTDnY1om..."</a:t>
            </a:r>
            <a:br>
              <a:rPr lang="uk" sz="1400">
                <a:solidFill>
                  <a:srgbClr val="A31515"/>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a:t>
            </a:r>
            <a:endParaRPr sz="1400">
              <a:solidFill>
                <a:srgbClr val="3B3B3B"/>
              </a:solidFill>
              <a:highlight>
                <a:srgbClr val="FFFFFF"/>
              </a:highlight>
              <a:latin typeface="JetBrains Mono"/>
              <a:ea typeface="JetBrains Mono"/>
              <a:cs typeface="JetBrains Mono"/>
              <a:sym typeface="JetBrains Mono"/>
            </a:endParaRPr>
          </a:p>
          <a:p>
            <a:pPr indent="0" lvl="0" marL="0" rtl="0" algn="l">
              <a:spcBef>
                <a:spcPts val="1200"/>
              </a:spcBef>
              <a:spcAft>
                <a:spcPts val="0"/>
              </a:spcAft>
              <a:buNone/>
            </a:pPr>
            <a:r>
              <a:t/>
            </a:r>
            <a:endParaRPr sz="1400">
              <a:solidFill>
                <a:srgbClr val="3B3B3B"/>
              </a:solidFill>
              <a:highlight>
                <a:srgbClr val="FFFFFF"/>
              </a:highlight>
              <a:latin typeface="JetBrains Mono"/>
              <a:ea typeface="JetBrains Mono"/>
              <a:cs typeface="JetBrains Mono"/>
              <a:sym typeface="JetBrains Mono"/>
            </a:endParaRPr>
          </a:p>
          <a:p>
            <a:pPr indent="0" lvl="0" marL="0" rtl="0" algn="l">
              <a:spcBef>
                <a:spcPts val="1200"/>
              </a:spcBef>
              <a:spcAft>
                <a:spcPts val="1200"/>
              </a:spcAft>
              <a:buNone/>
            </a:pPr>
            <a:r>
              <a:t/>
            </a:r>
            <a:endParaRPr sz="1400">
              <a:solidFill>
                <a:srgbClr val="3B3B3B"/>
              </a:solidFill>
              <a:highlight>
                <a:srgbClr val="FFFFFF"/>
              </a:highlight>
              <a:latin typeface="JetBrains Mono"/>
              <a:ea typeface="JetBrains Mono"/>
              <a:cs typeface="JetBrains Mono"/>
              <a:sym typeface="JetBrains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73550"/>
            <a:ext cx="876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.NET WebAssembly App’s Anatomy: wasm-experimental</a:t>
            </a:r>
            <a:endParaRPr/>
          </a:p>
          <a:p>
            <a:pPr indent="0" lvl="0" marL="0" rtl="0" algn="l">
              <a:spcBef>
                <a:spcPts val="0"/>
              </a:spcBef>
              <a:spcAft>
                <a:spcPts val="0"/>
              </a:spcAft>
              <a:buNone/>
            </a:pPr>
            <a:r>
              <a:t/>
            </a:r>
            <a:endParaRPr/>
          </a:p>
        </p:txBody>
      </p:sp>
      <p:sp>
        <p:nvSpPr>
          <p:cNvPr id="135" name="Google Shape;135;p24"/>
          <p:cNvSpPr txBox="1"/>
          <p:nvPr>
            <p:ph idx="1" type="body"/>
          </p:nvPr>
        </p:nvSpPr>
        <p:spPr>
          <a:xfrm>
            <a:off x="352350" y="646250"/>
            <a:ext cx="86202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400">
                <a:latin typeface="JetBrains Mono"/>
                <a:ea typeface="JetBrains Mono"/>
                <a:cs typeface="JetBrains Mono"/>
                <a:sym typeface="JetBrains Mono"/>
              </a:rPr>
              <a:t>&gt; cat </a:t>
            </a:r>
            <a:r>
              <a:rPr b="1" lang="uk" sz="1400">
                <a:solidFill>
                  <a:srgbClr val="4A86E8"/>
                </a:solidFill>
                <a:latin typeface="JetBrains Mono"/>
                <a:ea typeface="JetBrains Mono"/>
                <a:cs typeface="JetBrains Mono"/>
                <a:sym typeface="JetBrains Mono"/>
              </a:rPr>
              <a:t>WasmApp1.runtimeconfig</a:t>
            </a:r>
            <a:r>
              <a:rPr b="1" lang="uk" sz="1400">
                <a:solidFill>
                  <a:srgbClr val="4A86E8"/>
                </a:solidFill>
                <a:latin typeface="JetBrains Mono"/>
                <a:ea typeface="JetBrains Mono"/>
                <a:cs typeface="JetBrains Mono"/>
                <a:sym typeface="JetBrains Mono"/>
              </a:rPr>
              <a:t>.json</a:t>
            </a:r>
            <a:br>
              <a:rPr lang="uk" sz="1400">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"runtimeOptions"</a:t>
            </a: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"tfm"</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A31515"/>
                </a:solidFill>
                <a:highlight>
                  <a:srgbClr val="FFFFFF"/>
                </a:highlight>
                <a:latin typeface="JetBrains Mono"/>
                <a:ea typeface="JetBrains Mono"/>
                <a:cs typeface="JetBrains Mono"/>
                <a:sym typeface="JetBrains Mono"/>
              </a:rPr>
              <a:t>"net8.0"</a:t>
            </a: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"wasmHostProperties"</a:t>
            </a: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"perHostConfig"</a:t>
            </a: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"name"</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A31515"/>
                </a:solidFill>
                <a:highlight>
                  <a:srgbClr val="FFFFFF"/>
                </a:highlight>
                <a:latin typeface="JetBrains Mono"/>
                <a:ea typeface="JetBrains Mono"/>
                <a:cs typeface="JetBrains Mono"/>
                <a:sym typeface="JetBrains Mono"/>
              </a:rPr>
              <a:t>"browser"</a:t>
            </a: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b="1" lang="uk" sz="1400">
                <a:solidFill>
                  <a:srgbClr val="0451A5"/>
                </a:solidFill>
                <a:highlight>
                  <a:srgbClr val="FFFFFF"/>
                </a:highlight>
                <a:latin typeface="JetBrains Mono"/>
                <a:ea typeface="JetBrains Mono"/>
                <a:cs typeface="JetBrains Mono"/>
                <a:sym typeface="JetBrains Mono"/>
              </a:rPr>
              <a:t>"html-path"</a:t>
            </a:r>
            <a:r>
              <a:rPr b="1" lang="uk" sz="1400">
                <a:solidFill>
                  <a:srgbClr val="3B3B3B"/>
                </a:solidFill>
                <a:highlight>
                  <a:srgbClr val="FFFFFF"/>
                </a:highlight>
                <a:latin typeface="JetBrains Mono"/>
                <a:ea typeface="JetBrains Mono"/>
                <a:cs typeface="JetBrains Mono"/>
                <a:sym typeface="JetBrains Mono"/>
              </a:rPr>
              <a:t>: </a:t>
            </a:r>
            <a:r>
              <a:rPr b="1" lang="uk" sz="1400">
                <a:solidFill>
                  <a:srgbClr val="A31515"/>
                </a:solidFill>
                <a:highlight>
                  <a:srgbClr val="FFFFFF"/>
                </a:highlight>
                <a:latin typeface="JetBrains Mono"/>
                <a:ea typeface="JetBrains Mono"/>
                <a:cs typeface="JetBrains Mono"/>
                <a:sym typeface="JetBrains Mono"/>
              </a:rPr>
              <a:t>"index.html"</a:t>
            </a: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"Host"</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A31515"/>
                </a:solidFill>
                <a:highlight>
                  <a:srgbClr val="FFFFFF"/>
                </a:highlight>
                <a:latin typeface="JetBrains Mono"/>
                <a:ea typeface="JetBrains Mono"/>
                <a:cs typeface="JetBrains Mono"/>
                <a:sym typeface="JetBrains Mono"/>
              </a:rPr>
              <a:t>"browser"</a:t>
            </a:r>
            <a:br>
              <a:rPr lang="uk" sz="1400">
                <a:solidFill>
                  <a:srgbClr val="A31515"/>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"runtimeArgs"</a:t>
            </a: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b="1" lang="uk" sz="1400">
                <a:solidFill>
                  <a:srgbClr val="0451A5"/>
                </a:solidFill>
                <a:highlight>
                  <a:srgbClr val="FFFFFF"/>
                </a:highlight>
                <a:latin typeface="JetBrains Mono"/>
                <a:ea typeface="JetBrains Mono"/>
                <a:cs typeface="JetBrains Mono"/>
                <a:sym typeface="JetBrains Mono"/>
              </a:rPr>
              <a:t>"mainAssembly"</a:t>
            </a:r>
            <a:r>
              <a:rPr b="1" lang="uk" sz="1400">
                <a:solidFill>
                  <a:srgbClr val="3B3B3B"/>
                </a:solidFill>
                <a:highlight>
                  <a:srgbClr val="FFFFFF"/>
                </a:highlight>
                <a:latin typeface="JetBrains Mono"/>
                <a:ea typeface="JetBrains Mono"/>
                <a:cs typeface="JetBrains Mono"/>
                <a:sym typeface="JetBrains Mono"/>
              </a:rPr>
              <a:t>: </a:t>
            </a:r>
            <a:r>
              <a:rPr b="1" lang="uk" sz="1400">
                <a:solidFill>
                  <a:srgbClr val="A31515"/>
                </a:solidFill>
                <a:highlight>
                  <a:srgbClr val="FFFFFF"/>
                </a:highlight>
                <a:latin typeface="JetBrains Mono"/>
                <a:ea typeface="JetBrains Mono"/>
                <a:cs typeface="JetBrains Mono"/>
                <a:sym typeface="JetBrains Mono"/>
              </a:rPr>
              <a:t>"WasmApp1.dll"</a:t>
            </a:r>
            <a:br>
              <a:rPr lang="uk" sz="1400">
                <a:solidFill>
                  <a:srgbClr val="A31515"/>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a:t>
            </a:r>
            <a:endParaRPr sz="1400">
              <a:solidFill>
                <a:srgbClr val="3B3B3B"/>
              </a:solidFill>
              <a:highlight>
                <a:srgbClr val="FFFFFF"/>
              </a:highlight>
              <a:latin typeface="JetBrains Mono"/>
              <a:ea typeface="JetBrains Mono"/>
              <a:cs typeface="JetBrains Mono"/>
              <a:sym typeface="JetBrains Mono"/>
            </a:endParaRPr>
          </a:p>
          <a:p>
            <a:pPr indent="0" lvl="0" marL="0" rtl="0" algn="l">
              <a:spcBef>
                <a:spcPts val="1200"/>
              </a:spcBef>
              <a:spcAft>
                <a:spcPts val="0"/>
              </a:spcAft>
              <a:buNone/>
            </a:pPr>
            <a:r>
              <a:t/>
            </a:r>
            <a:endParaRPr sz="1400">
              <a:solidFill>
                <a:srgbClr val="3B3B3B"/>
              </a:solidFill>
              <a:highlight>
                <a:srgbClr val="FFFFFF"/>
              </a:highlight>
              <a:latin typeface="JetBrains Mono"/>
              <a:ea typeface="JetBrains Mono"/>
              <a:cs typeface="JetBrains Mono"/>
              <a:sym typeface="JetBrains Mono"/>
            </a:endParaRPr>
          </a:p>
          <a:p>
            <a:pPr indent="0" lvl="0" marL="0" rtl="0" algn="l">
              <a:spcBef>
                <a:spcPts val="1200"/>
              </a:spcBef>
              <a:spcAft>
                <a:spcPts val="0"/>
              </a:spcAft>
              <a:buNone/>
            </a:pPr>
            <a:r>
              <a:t/>
            </a:r>
            <a:endParaRPr sz="1400">
              <a:solidFill>
                <a:srgbClr val="3B3B3B"/>
              </a:solidFill>
              <a:highlight>
                <a:srgbClr val="FFFFFF"/>
              </a:highlight>
              <a:latin typeface="JetBrains Mono"/>
              <a:ea typeface="JetBrains Mono"/>
              <a:cs typeface="JetBrains Mono"/>
              <a:sym typeface="JetBrains Mono"/>
            </a:endParaRPr>
          </a:p>
          <a:p>
            <a:pPr indent="0" lvl="0" marL="0" rtl="0" algn="l">
              <a:spcBef>
                <a:spcPts val="1200"/>
              </a:spcBef>
              <a:spcAft>
                <a:spcPts val="1200"/>
              </a:spcAft>
              <a:buNone/>
            </a:pPr>
            <a:r>
              <a:t/>
            </a:r>
            <a:endParaRPr sz="1400">
              <a:solidFill>
                <a:srgbClr val="3B3B3B"/>
              </a:solidFill>
              <a:highlight>
                <a:srgbClr val="FFFFFF"/>
              </a:highlight>
              <a:latin typeface="JetBrains Mono"/>
              <a:ea typeface="JetBrains Mono"/>
              <a:cs typeface="JetBrains Mono"/>
              <a:sym typeface="JetBrains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.NET WebAssembly App’s Anatomy: wasm-experimental</a:t>
            </a:r>
            <a:endParaRPr/>
          </a:p>
        </p:txBody>
      </p:sp>
      <p:sp>
        <p:nvSpPr>
          <p:cNvPr id="141" name="Google Shape;141;p25"/>
          <p:cNvSpPr txBox="1"/>
          <p:nvPr>
            <p:ph idx="1" type="body"/>
          </p:nvPr>
        </p:nvSpPr>
        <p:spPr>
          <a:xfrm>
            <a:off x="311700" y="695275"/>
            <a:ext cx="8641800" cy="18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400">
                <a:latin typeface="JetBrains Mono"/>
                <a:ea typeface="JetBrains Mono"/>
                <a:cs typeface="JetBrains Mono"/>
                <a:sym typeface="JetBrains Mono"/>
              </a:rPr>
              <a:t>&gt; cd ../</a:t>
            </a:r>
            <a:r>
              <a:rPr lang="uk" sz="1400">
                <a:latin typeface="JetBrains Mono"/>
                <a:ea typeface="JetBrains Mono"/>
                <a:cs typeface="JetBrains Mono"/>
                <a:sym typeface="JetBrains Mono"/>
              </a:rPr>
              <a:t>../../../</a:t>
            </a:r>
            <a:endParaRPr sz="1400">
              <a:latin typeface="JetBrains Mono"/>
              <a:ea typeface="JetBrains Mono"/>
              <a:cs typeface="JetBrains Mono"/>
              <a:sym typeface="JetBrains Mono"/>
            </a:endParaRPr>
          </a:p>
          <a:p>
            <a:pPr indent="0" lvl="0" marL="0" rtl="0" algn="l">
              <a:spcBef>
                <a:spcPts val="1200"/>
              </a:spcBef>
              <a:spcAft>
                <a:spcPts val="1200"/>
              </a:spcAft>
              <a:buNone/>
            </a:pPr>
            <a:r>
              <a:rPr lang="uk" sz="1400">
                <a:latin typeface="JetBrains Mono"/>
                <a:ea typeface="JetBrains Mono"/>
                <a:cs typeface="JetBrains Mono"/>
                <a:sym typeface="JetBrains Mono"/>
              </a:rPr>
              <a:t>&gt; dotnet run</a:t>
            </a:r>
            <a:br>
              <a:rPr lang="uk" sz="1400">
                <a:latin typeface="JetBrains Mono"/>
                <a:ea typeface="JetBrains Mono"/>
                <a:cs typeface="JetBrains Mono"/>
                <a:sym typeface="JetBrains Mono"/>
              </a:rPr>
            </a:br>
            <a:r>
              <a:rPr b="1" lang="uk" sz="1400">
                <a:latin typeface="JetBrains Mono"/>
                <a:ea typeface="JetBrains Mono"/>
                <a:cs typeface="JetBrains Mono"/>
                <a:sym typeface="JetBrains Mono"/>
              </a:rPr>
              <a:t>WasmAppHost </a:t>
            </a:r>
            <a:r>
              <a:rPr lang="uk" sz="1400">
                <a:latin typeface="JetBrains Mono"/>
                <a:ea typeface="JetBrains Mono"/>
                <a:cs typeface="JetBrains Mono"/>
                <a:sym typeface="JetBrains Mono"/>
              </a:rPr>
              <a:t>--runtime-config bin\Debug\net8.0\browser-wasm\AppBundle\WasmApp1.runtimeconfig.json</a:t>
            </a:r>
            <a:br>
              <a:rPr lang="uk" sz="1400">
                <a:latin typeface="JetBrains Mono"/>
                <a:ea typeface="JetBrains Mono"/>
                <a:cs typeface="JetBrains Mono"/>
                <a:sym typeface="JetBrains Mono"/>
              </a:rPr>
            </a:br>
            <a:br>
              <a:rPr lang="uk" sz="1400">
                <a:latin typeface="JetBrains Mono"/>
                <a:ea typeface="JetBrains Mono"/>
                <a:cs typeface="JetBrains Mono"/>
                <a:sym typeface="JetBrains Mono"/>
              </a:rPr>
            </a:br>
            <a:r>
              <a:rPr lang="uk" sz="1400">
                <a:latin typeface="JetBrains Mono"/>
                <a:ea typeface="JetBrains Mono"/>
                <a:cs typeface="JetBrains Mono"/>
                <a:sym typeface="JetBrains Mono"/>
              </a:rPr>
              <a:t>App url: </a:t>
            </a:r>
            <a:r>
              <a:rPr lang="uk" sz="1400">
                <a:latin typeface="JetBrains Mono"/>
                <a:ea typeface="JetBrains Mono"/>
                <a:cs typeface="JetBrains Mono"/>
                <a:sym typeface="JetBrains Mono"/>
              </a:rPr>
              <a:t>...</a:t>
            </a:r>
            <a:endParaRPr sz="1400">
              <a:latin typeface="JetBrains Mono"/>
              <a:ea typeface="JetBrains Mono"/>
              <a:cs typeface="JetBrains Mono"/>
              <a:sym typeface="JetBrains Mono"/>
            </a:endParaRPr>
          </a:p>
        </p:txBody>
      </p:sp>
      <p:sp>
        <p:nvSpPr>
          <p:cNvPr id="142" name="Google Shape;142;p25"/>
          <p:cNvSpPr txBox="1"/>
          <p:nvPr/>
        </p:nvSpPr>
        <p:spPr>
          <a:xfrm>
            <a:off x="311700" y="2620800"/>
            <a:ext cx="86418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uk">
                <a:solidFill>
                  <a:schemeClr val="dk1"/>
                </a:solidFill>
                <a:latin typeface="Proxima Nova"/>
                <a:ea typeface="Proxima Nova"/>
                <a:cs typeface="Proxima Nova"/>
                <a:sym typeface="Proxima Nova"/>
              </a:rPr>
              <a:t>Process tree:</a:t>
            </a:r>
            <a:br>
              <a:rPr lang="uk">
                <a:solidFill>
                  <a:schemeClr val="dk1"/>
                </a:solidFill>
                <a:latin typeface="JetBrains Mono"/>
                <a:ea typeface="JetBrains Mono"/>
                <a:cs typeface="JetBrains Mono"/>
                <a:sym typeface="JetBrains Mono"/>
              </a:rPr>
            </a:br>
            <a:r>
              <a:rPr lang="uk">
                <a:solidFill>
                  <a:srgbClr val="3B3B3B"/>
                </a:solidFill>
                <a:highlight>
                  <a:schemeClr val="lt1"/>
                </a:highlight>
                <a:latin typeface="JetBrains Mono"/>
                <a:ea typeface="JetBrains Mono"/>
                <a:cs typeface="JetBrains Mono"/>
                <a:sym typeface="JetBrains Mono"/>
              </a:rPr>
              <a:t>dotnet: run</a:t>
            </a:r>
            <a:br>
              <a:rPr lang="uk">
                <a:solidFill>
                  <a:srgbClr val="3B3B3B"/>
                </a:solidFill>
                <a:highlight>
                  <a:schemeClr val="lt1"/>
                </a:highlight>
                <a:latin typeface="JetBrains Mono"/>
                <a:ea typeface="JetBrains Mono"/>
                <a:cs typeface="JetBrains Mono"/>
                <a:sym typeface="JetBrains Mono"/>
              </a:rPr>
            </a:br>
            <a:r>
              <a:rPr lang="uk">
                <a:solidFill>
                  <a:srgbClr val="3B3B3B"/>
                </a:solidFill>
                <a:highlight>
                  <a:schemeClr val="lt1"/>
                </a:highlight>
                <a:latin typeface="JetBrains Mono"/>
                <a:ea typeface="JetBrains Mono"/>
                <a:cs typeface="JetBrains Mono"/>
                <a:sym typeface="JetBrains Mono"/>
              </a:rPr>
              <a:t>└── dotnet: exec </a:t>
            </a:r>
            <a:r>
              <a:rPr lang="uk">
                <a:solidFill>
                  <a:srgbClr val="A31515"/>
                </a:solidFill>
                <a:highlight>
                  <a:schemeClr val="lt1"/>
                </a:highlight>
                <a:latin typeface="JetBrains Mono"/>
                <a:ea typeface="JetBrains Mono"/>
                <a:cs typeface="JetBrains Mono"/>
                <a:sym typeface="JetBrains Mono"/>
              </a:rPr>
              <a:t>"C:\Program Files\dotnet\packs\Microsoft.NET.Runtime.WebAssembly.Sdk\8.0.0-preview.4.23259.5\WasmAppHost\</a:t>
            </a:r>
            <a:r>
              <a:rPr b="1" lang="uk">
                <a:solidFill>
                  <a:srgbClr val="A31515"/>
                </a:solidFill>
                <a:highlight>
                  <a:schemeClr val="lt1"/>
                </a:highlight>
                <a:latin typeface="JetBrains Mono"/>
                <a:ea typeface="JetBrains Mono"/>
                <a:cs typeface="JetBrains Mono"/>
                <a:sym typeface="JetBrains Mono"/>
              </a:rPr>
              <a:t>WasmAppHost.dll</a:t>
            </a:r>
            <a:r>
              <a:rPr lang="uk">
                <a:solidFill>
                  <a:srgbClr val="A31515"/>
                </a:solidFill>
                <a:highlight>
                  <a:schemeClr val="lt1"/>
                </a:highlight>
                <a:latin typeface="JetBrains Mono"/>
                <a:ea typeface="JetBrains Mono"/>
                <a:cs typeface="JetBrains Mono"/>
                <a:sym typeface="JetBrains Mono"/>
              </a:rPr>
              <a:t>"</a:t>
            </a:r>
            <a:r>
              <a:rPr lang="uk">
                <a:solidFill>
                  <a:srgbClr val="3B3B3B"/>
                </a:solidFill>
                <a:highlight>
                  <a:schemeClr val="lt1"/>
                </a:highlight>
                <a:latin typeface="JetBrains Mono"/>
                <a:ea typeface="JetBrains Mono"/>
                <a:cs typeface="JetBrains Mono"/>
                <a:sym typeface="JetBrains Mono"/>
              </a:rPr>
              <a:t> --runtime-config </a:t>
            </a:r>
            <a:r>
              <a:rPr lang="uk">
                <a:solidFill>
                  <a:srgbClr val="A31515"/>
                </a:solidFill>
                <a:highlight>
                  <a:schemeClr val="lt1"/>
                </a:highlight>
                <a:latin typeface="JetBrains Mono"/>
                <a:ea typeface="JetBrains Mono"/>
                <a:cs typeface="JetBrains Mono"/>
                <a:sym typeface="JetBrains Mono"/>
              </a:rPr>
              <a:t>"D:\Playground\WasmApp1\WasmApp1\bin\Debug\net8.0\browser-wasm\AppBundle\WasmApp1.runtimeconfig.json"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Quick intermediate summary</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1600"/>
              <a:t>.NET WebAssembly app:</a:t>
            </a:r>
            <a:endParaRPr sz="1600"/>
          </a:p>
          <a:p>
            <a:pPr indent="-330200" lvl="0" marL="457200" rtl="0" algn="l">
              <a:spcBef>
                <a:spcPts val="1200"/>
              </a:spcBef>
              <a:spcAft>
                <a:spcPts val="0"/>
              </a:spcAft>
              <a:buSzPts val="1600"/>
              <a:buChar char="-"/>
            </a:pPr>
            <a:r>
              <a:rPr lang="uk" sz="1600"/>
              <a:t>Runs on Mono runtime</a:t>
            </a:r>
            <a:r>
              <a:rPr b="1" lang="uk" sz="1600"/>
              <a:t>*</a:t>
            </a:r>
            <a:endParaRPr b="1" sz="1600"/>
          </a:p>
          <a:p>
            <a:pPr indent="-330200" lvl="0" marL="457200" rtl="0" algn="l">
              <a:spcBef>
                <a:spcPts val="0"/>
              </a:spcBef>
              <a:spcAft>
                <a:spcPts val="0"/>
              </a:spcAft>
              <a:buSzPts val="1600"/>
              <a:buChar char="-"/>
            </a:pPr>
            <a:r>
              <a:rPr lang="uk" sz="1600"/>
              <a:t>Has some JS glue code between the app and runtime</a:t>
            </a:r>
            <a:endParaRPr sz="1600"/>
          </a:p>
          <a:p>
            <a:pPr indent="-330200" lvl="0" marL="457200" rtl="0" algn="l">
              <a:spcBef>
                <a:spcPts val="0"/>
              </a:spcBef>
              <a:spcAft>
                <a:spcPts val="0"/>
              </a:spcAft>
              <a:buSzPts val="1600"/>
              <a:buChar char="-"/>
            </a:pPr>
            <a:r>
              <a:rPr lang="uk" sz="1600"/>
              <a:t>Has different </a:t>
            </a:r>
            <a:r>
              <a:rPr lang="uk" sz="1600"/>
              <a:t>hosting</a:t>
            </a:r>
            <a:r>
              <a:rPr lang="uk" sz="1600"/>
              <a:t> models and toolchains:</a:t>
            </a:r>
            <a:endParaRPr sz="1600"/>
          </a:p>
          <a:p>
            <a:pPr indent="-330200" lvl="1" marL="914400" rtl="0" algn="l">
              <a:spcBef>
                <a:spcPts val="0"/>
              </a:spcBef>
              <a:spcAft>
                <a:spcPts val="0"/>
              </a:spcAft>
              <a:buSzPts val="1600"/>
              <a:buChar char="-"/>
            </a:pPr>
            <a:r>
              <a:rPr lang="uk" sz="1600"/>
              <a:t>DevServer</a:t>
            </a:r>
            <a:endParaRPr sz="1600"/>
          </a:p>
          <a:p>
            <a:pPr indent="-330200" lvl="1" marL="914400" rtl="0" algn="l">
              <a:spcBef>
                <a:spcPts val="0"/>
              </a:spcBef>
              <a:spcAft>
                <a:spcPts val="0"/>
              </a:spcAft>
              <a:buSzPts val="1600"/>
              <a:buChar char="-"/>
            </a:pPr>
            <a:r>
              <a:rPr lang="uk" sz="1600"/>
              <a:t>WasmAppHost</a:t>
            </a:r>
            <a:endParaRPr sz="1600"/>
          </a:p>
          <a:p>
            <a:pPr indent="-330200" lvl="1" marL="914400" rtl="0" algn="l">
              <a:spcBef>
                <a:spcPts val="0"/>
              </a:spcBef>
              <a:spcAft>
                <a:spcPts val="0"/>
              </a:spcAft>
              <a:buSzPts val="1600"/>
              <a:buChar char="-"/>
            </a:pPr>
            <a:r>
              <a:rPr lang="uk" sz="1600"/>
              <a:t>ASP.NET Core</a:t>
            </a:r>
            <a:endParaRPr sz="1600"/>
          </a:p>
          <a:p>
            <a:pPr indent="-330200" lvl="0" marL="457200" rtl="0" algn="l">
              <a:spcBef>
                <a:spcPts val="0"/>
              </a:spcBef>
              <a:spcAft>
                <a:spcPts val="0"/>
              </a:spcAft>
              <a:buSzPts val="1600"/>
              <a:buChar char="-"/>
            </a:pPr>
            <a:r>
              <a:rPr b="1" lang="uk" sz="1600"/>
              <a:t>How debugger communicates with the runtime? </a:t>
            </a:r>
            <a:r>
              <a:rPr b="1" lang="uk" sz="2000"/>
              <a:t>🤔</a:t>
            </a:r>
            <a:r>
              <a:rPr lang="uk" sz="1600"/>
              <a:t> </a:t>
            </a:r>
            <a:endParaRPr sz="1600"/>
          </a:p>
          <a:p>
            <a:pPr indent="-330200" lvl="0" marL="457200" rtl="0" algn="l">
              <a:spcBef>
                <a:spcPts val="0"/>
              </a:spcBef>
              <a:spcAft>
                <a:spcPts val="0"/>
              </a:spcAft>
              <a:buSzPts val="1600"/>
              <a:buChar char="-"/>
            </a:pPr>
            <a:r>
              <a:rPr b="1" lang="uk" sz="1600"/>
              <a:t>How the runtime communicates with the browser and vice-versa? </a:t>
            </a:r>
            <a:r>
              <a:rPr b="1" lang="uk" sz="2000"/>
              <a:t>🤔</a:t>
            </a:r>
            <a:endParaRPr b="1" sz="2000"/>
          </a:p>
        </p:txBody>
      </p:sp>
      <p:sp>
        <p:nvSpPr>
          <p:cNvPr id="149" name="Google Shape;149;p26"/>
          <p:cNvSpPr txBox="1"/>
          <p:nvPr/>
        </p:nvSpPr>
        <p:spPr>
          <a:xfrm>
            <a:off x="311700" y="4568875"/>
            <a:ext cx="864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uk" sz="1200">
                <a:latin typeface="Proxima Nova"/>
                <a:ea typeface="Proxima Nova"/>
                <a:cs typeface="Proxima Nova"/>
                <a:sym typeface="Proxima Nova"/>
              </a:rPr>
              <a:t>*</a:t>
            </a:r>
            <a:r>
              <a:rPr lang="uk" sz="1200">
                <a:latin typeface="Proxima Nova"/>
                <a:ea typeface="Proxima Nova"/>
                <a:cs typeface="Proxima Nova"/>
                <a:sym typeface="Proxima Nova"/>
              </a:rPr>
              <a:t> Except NativeAOT-LLVM WASM, but it’s out-of-scope for this talk, it’s very experimental right now</a:t>
            </a:r>
            <a:endParaRPr sz="12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Debugging of regular .NET Apps</a:t>
            </a:r>
            <a:endParaRPr/>
          </a:p>
        </p:txBody>
      </p:sp>
      <p:pic>
        <p:nvPicPr>
          <p:cNvPr id="155" name="Google Shape;155;p27"/>
          <p:cNvPicPr preferRelativeResize="0"/>
          <p:nvPr/>
        </p:nvPicPr>
        <p:blipFill>
          <a:blip r:embed="rId3">
            <a:alphaModFix/>
          </a:blip>
          <a:stretch>
            <a:fillRect/>
          </a:stretch>
        </p:blipFill>
        <p:spPr>
          <a:xfrm>
            <a:off x="311700" y="2726188"/>
            <a:ext cx="1647825" cy="654450"/>
          </a:xfrm>
          <a:prstGeom prst="rect">
            <a:avLst/>
          </a:prstGeom>
          <a:noFill/>
          <a:ln>
            <a:noFill/>
          </a:ln>
        </p:spPr>
      </p:pic>
      <p:pic>
        <p:nvPicPr>
          <p:cNvPr id="156" name="Google Shape;156;p27"/>
          <p:cNvPicPr preferRelativeResize="0"/>
          <p:nvPr/>
        </p:nvPicPr>
        <p:blipFill>
          <a:blip r:embed="rId4">
            <a:alphaModFix/>
          </a:blip>
          <a:stretch>
            <a:fillRect/>
          </a:stretch>
        </p:blipFill>
        <p:spPr>
          <a:xfrm>
            <a:off x="6080625" y="2898975"/>
            <a:ext cx="1298166" cy="654450"/>
          </a:xfrm>
          <a:prstGeom prst="rect">
            <a:avLst/>
          </a:prstGeom>
          <a:noFill/>
          <a:ln>
            <a:noFill/>
          </a:ln>
        </p:spPr>
      </p:pic>
      <p:cxnSp>
        <p:nvCxnSpPr>
          <p:cNvPr id="157" name="Google Shape;157;p27"/>
          <p:cNvCxnSpPr>
            <a:stCxn id="155" idx="3"/>
            <a:endCxn id="158" idx="1"/>
          </p:cNvCxnSpPr>
          <p:nvPr/>
        </p:nvCxnSpPr>
        <p:spPr>
          <a:xfrm>
            <a:off x="1959525" y="3053412"/>
            <a:ext cx="3753000" cy="0"/>
          </a:xfrm>
          <a:prstGeom prst="straightConnector1">
            <a:avLst/>
          </a:prstGeom>
          <a:noFill/>
          <a:ln cap="flat" cmpd="sng" w="19050">
            <a:solidFill>
              <a:schemeClr val="dk1"/>
            </a:solidFill>
            <a:prstDash val="solid"/>
            <a:round/>
            <a:headEnd len="med" w="med" type="none"/>
            <a:tailEnd len="med" w="med" type="triangle"/>
          </a:ln>
        </p:spPr>
      </p:cxnSp>
      <p:pic>
        <p:nvPicPr>
          <p:cNvPr id="159" name="Google Shape;159;p27"/>
          <p:cNvPicPr preferRelativeResize="0"/>
          <p:nvPr/>
        </p:nvPicPr>
        <p:blipFill>
          <a:blip r:embed="rId5">
            <a:alphaModFix/>
          </a:blip>
          <a:stretch>
            <a:fillRect/>
          </a:stretch>
        </p:blipFill>
        <p:spPr>
          <a:xfrm>
            <a:off x="5712650" y="2367475"/>
            <a:ext cx="2034125" cy="137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Debugging of .NET WASM Apps</a:t>
            </a:r>
            <a:endParaRPr/>
          </a:p>
        </p:txBody>
      </p:sp>
      <p:pic>
        <p:nvPicPr>
          <p:cNvPr id="165" name="Google Shape;165;p28"/>
          <p:cNvPicPr preferRelativeResize="0"/>
          <p:nvPr/>
        </p:nvPicPr>
        <p:blipFill>
          <a:blip r:embed="rId3">
            <a:alphaModFix/>
          </a:blip>
          <a:stretch>
            <a:fillRect/>
          </a:stretch>
        </p:blipFill>
        <p:spPr>
          <a:xfrm>
            <a:off x="4572000" y="646250"/>
            <a:ext cx="4315396" cy="4192450"/>
          </a:xfrm>
          <a:prstGeom prst="rect">
            <a:avLst/>
          </a:prstGeom>
          <a:noFill/>
          <a:ln>
            <a:noFill/>
          </a:ln>
        </p:spPr>
      </p:pic>
      <p:pic>
        <p:nvPicPr>
          <p:cNvPr id="166" name="Google Shape;166;p28"/>
          <p:cNvPicPr preferRelativeResize="0"/>
          <p:nvPr/>
        </p:nvPicPr>
        <p:blipFill>
          <a:blip r:embed="rId4">
            <a:alphaModFix/>
          </a:blip>
          <a:stretch>
            <a:fillRect/>
          </a:stretch>
        </p:blipFill>
        <p:spPr>
          <a:xfrm>
            <a:off x="311700" y="2726188"/>
            <a:ext cx="1647825" cy="654450"/>
          </a:xfrm>
          <a:prstGeom prst="rect">
            <a:avLst/>
          </a:prstGeom>
          <a:noFill/>
          <a:ln>
            <a:noFill/>
          </a:ln>
        </p:spPr>
      </p:pic>
      <p:pic>
        <p:nvPicPr>
          <p:cNvPr id="167" name="Google Shape;167;p28"/>
          <p:cNvPicPr preferRelativeResize="0"/>
          <p:nvPr/>
        </p:nvPicPr>
        <p:blipFill>
          <a:blip r:embed="rId5">
            <a:alphaModFix/>
          </a:blip>
          <a:stretch>
            <a:fillRect/>
          </a:stretch>
        </p:blipFill>
        <p:spPr>
          <a:xfrm>
            <a:off x="4974849" y="1227275"/>
            <a:ext cx="3509725" cy="3268526"/>
          </a:xfrm>
          <a:prstGeom prst="rect">
            <a:avLst/>
          </a:prstGeom>
          <a:noFill/>
          <a:ln>
            <a:noFill/>
          </a:ln>
        </p:spPr>
      </p:pic>
      <p:pic>
        <p:nvPicPr>
          <p:cNvPr id="168" name="Google Shape;168;p28"/>
          <p:cNvPicPr preferRelativeResize="0"/>
          <p:nvPr/>
        </p:nvPicPr>
        <p:blipFill>
          <a:blip r:embed="rId6">
            <a:alphaModFix/>
          </a:blip>
          <a:stretch>
            <a:fillRect/>
          </a:stretch>
        </p:blipFill>
        <p:spPr>
          <a:xfrm>
            <a:off x="5376950" y="1808300"/>
            <a:ext cx="2705475" cy="2354125"/>
          </a:xfrm>
          <a:prstGeom prst="rect">
            <a:avLst/>
          </a:prstGeom>
          <a:noFill/>
          <a:ln>
            <a:noFill/>
          </a:ln>
        </p:spPr>
      </p:pic>
      <p:pic>
        <p:nvPicPr>
          <p:cNvPr id="169" name="Google Shape;169;p28"/>
          <p:cNvPicPr preferRelativeResize="0"/>
          <p:nvPr/>
        </p:nvPicPr>
        <p:blipFill>
          <a:blip r:embed="rId7">
            <a:alphaModFix/>
          </a:blip>
          <a:stretch>
            <a:fillRect/>
          </a:stretch>
        </p:blipFill>
        <p:spPr>
          <a:xfrm>
            <a:off x="5712649" y="2244525"/>
            <a:ext cx="2034125" cy="1617775"/>
          </a:xfrm>
          <a:prstGeom prst="rect">
            <a:avLst/>
          </a:prstGeom>
          <a:noFill/>
          <a:ln>
            <a:noFill/>
          </a:ln>
        </p:spPr>
      </p:pic>
      <p:pic>
        <p:nvPicPr>
          <p:cNvPr id="170" name="Google Shape;170;p28"/>
          <p:cNvPicPr preferRelativeResize="0"/>
          <p:nvPr/>
        </p:nvPicPr>
        <p:blipFill>
          <a:blip r:embed="rId8">
            <a:alphaModFix/>
          </a:blip>
          <a:stretch>
            <a:fillRect/>
          </a:stretch>
        </p:blipFill>
        <p:spPr>
          <a:xfrm>
            <a:off x="6080625" y="2898975"/>
            <a:ext cx="1298166" cy="654450"/>
          </a:xfrm>
          <a:prstGeom prst="rect">
            <a:avLst/>
          </a:prstGeom>
          <a:noFill/>
          <a:ln>
            <a:noFill/>
          </a:ln>
        </p:spPr>
      </p:pic>
      <p:cxnSp>
        <p:nvCxnSpPr>
          <p:cNvPr id="171" name="Google Shape;171;p28"/>
          <p:cNvCxnSpPr>
            <a:stCxn id="166" idx="3"/>
            <a:endCxn id="169" idx="1"/>
          </p:cNvCxnSpPr>
          <p:nvPr/>
        </p:nvCxnSpPr>
        <p:spPr>
          <a:xfrm>
            <a:off x="1959525" y="3053412"/>
            <a:ext cx="3753000" cy="0"/>
          </a:xfrm>
          <a:prstGeom prst="straightConnector1">
            <a:avLst/>
          </a:prstGeom>
          <a:noFill/>
          <a:ln cap="flat" cmpd="sng" w="19050">
            <a:solidFill>
              <a:schemeClr val="dk1"/>
            </a:solidFill>
            <a:prstDash val="dash"/>
            <a:round/>
            <a:headEnd len="med" w="med" type="none"/>
            <a:tailEnd len="med" w="med" type="triangle"/>
          </a:ln>
        </p:spPr>
      </p:cxnSp>
      <p:pic>
        <p:nvPicPr>
          <p:cNvPr id="172" name="Google Shape;172;p28"/>
          <p:cNvPicPr preferRelativeResize="0"/>
          <p:nvPr/>
        </p:nvPicPr>
        <p:blipFill>
          <a:blip r:embed="rId9">
            <a:alphaModFix/>
          </a:blip>
          <a:stretch>
            <a:fillRect/>
          </a:stretch>
        </p:blipFill>
        <p:spPr>
          <a:xfrm>
            <a:off x="2641875" y="2429513"/>
            <a:ext cx="1247774" cy="1247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uk" sz="2800"/>
              <a:t>Chapter 2: The Debug Proxy</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Meet Mono Proxy aka Debug Proxy</a:t>
            </a:r>
            <a:endParaRPr/>
          </a:p>
        </p:txBody>
      </p:sp>
      <p:sp>
        <p:nvSpPr>
          <p:cNvPr id="183" name="Google Shape;183;p30"/>
          <p:cNvSpPr txBox="1"/>
          <p:nvPr>
            <p:ph idx="1" type="body"/>
          </p:nvPr>
        </p:nvSpPr>
        <p:spPr>
          <a:xfrm>
            <a:off x="311700" y="1990725"/>
            <a:ext cx="8520600" cy="25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uk" sz="1400"/>
              <a:t>Process tree:</a:t>
            </a:r>
            <a:br>
              <a:rPr lang="uk" sz="1400">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Rider.Backend.exe: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winpty-agent.exe: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 dotnet: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~/.nuget/packages/microsoft.aspnetcore.components.webassembly.devserver/7.0.5/tools/blazor-devserver.dll --applicationpath bin\Debug\net7.0\BlazorApp1.dll</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 dotnet: exec</a:t>
            </a:r>
            <a:br>
              <a:rPr lang="uk" sz="1400">
                <a:solidFill>
                  <a:srgbClr val="3B3B3B"/>
                </a:solidFill>
                <a:highlight>
                  <a:srgbClr val="FFFFFF"/>
                </a:highlight>
                <a:latin typeface="JetBrains Mono"/>
                <a:ea typeface="JetBrains Mono"/>
                <a:cs typeface="JetBrains Mono"/>
                <a:sym typeface="JetBrains Mono"/>
              </a:rPr>
            </a:br>
            <a:r>
              <a:rPr lang="uk" sz="1400">
                <a:solidFill>
                  <a:srgbClr val="A31515"/>
                </a:solidFill>
                <a:highlight>
                  <a:srgbClr val="FFFFFF"/>
                </a:highlight>
                <a:latin typeface="JetBrains Mono"/>
                <a:ea typeface="JetBrains Mono"/>
                <a:cs typeface="JetBrains Mono"/>
                <a:sym typeface="JetBrains Mono"/>
              </a:rPr>
              <a:t>"~\.nuget\packages\microsoft.aspnetcore.components.webassembly.devserver\7.0.5\tools\</a:t>
            </a:r>
            <a:r>
              <a:rPr b="1" lang="uk" sz="1400">
                <a:solidFill>
                  <a:srgbClr val="A31515"/>
                </a:solidFill>
                <a:highlight>
                  <a:srgbClr val="FFFFFF"/>
                </a:highlight>
                <a:latin typeface="JetBrains Mono"/>
                <a:ea typeface="JetBrains Mono"/>
                <a:cs typeface="JetBrains Mono"/>
                <a:sym typeface="JetBrains Mono"/>
              </a:rPr>
              <a:t>BlazorDebugProxy\BrowserDebugHost.dll</a:t>
            </a:r>
            <a:r>
              <a:rPr lang="uk" sz="1400">
                <a:solidFill>
                  <a:srgbClr val="A31515"/>
                </a:solidFill>
                <a:highlight>
                  <a:srgbClr val="FFFFFF"/>
                </a:highlight>
                <a:latin typeface="JetBrains Mono"/>
                <a:ea typeface="JetBrains Mono"/>
                <a:cs typeface="JetBrains Mono"/>
                <a:sym typeface="JetBrains Mono"/>
              </a:rPr>
              <a:t>"</a:t>
            </a:r>
            <a:r>
              <a:rPr lang="uk" sz="1400">
                <a:solidFill>
                  <a:srgbClr val="3B3B3B"/>
                </a:solidFill>
                <a:highlight>
                  <a:srgbClr val="FFFFFF"/>
                </a:highlight>
                <a:latin typeface="JetBrains Mono"/>
                <a:ea typeface="JetBrains Mono"/>
                <a:cs typeface="JetBrains Mono"/>
                <a:sym typeface="JetBrains Mono"/>
              </a:rPr>
              <a:t> --OwnerPid </a:t>
            </a:r>
            <a:r>
              <a:rPr lang="uk" sz="1400">
                <a:solidFill>
                  <a:srgbClr val="098658"/>
                </a:solidFill>
                <a:highlight>
                  <a:srgbClr val="FFFFFF"/>
                </a:highlight>
                <a:latin typeface="JetBrains Mono"/>
                <a:ea typeface="JetBrains Mono"/>
                <a:cs typeface="JetBrains Mono"/>
                <a:sym typeface="JetBrains Mono"/>
              </a:rPr>
              <a:t>16152</a:t>
            </a:r>
            <a:r>
              <a:rPr lang="uk" sz="1400">
                <a:solidFill>
                  <a:srgbClr val="3B3B3B"/>
                </a:solidFill>
                <a:highlight>
                  <a:srgbClr val="FFFFFF"/>
                </a:highlight>
                <a:latin typeface="JetBrains Mono"/>
                <a:ea typeface="JetBrains Mono"/>
                <a:cs typeface="JetBrains Mono"/>
                <a:sym typeface="JetBrains Mono"/>
              </a:rPr>
              <a:t> --DevToolsUrl http://127.0.0.1:64069</a:t>
            </a:r>
            <a:endParaRPr sz="1400">
              <a:solidFill>
                <a:srgbClr val="3B3B3B"/>
              </a:solidFill>
              <a:highlight>
                <a:srgbClr val="FFFFFF"/>
              </a:highlight>
              <a:latin typeface="JetBrains Mono"/>
              <a:ea typeface="JetBrains Mono"/>
              <a:cs typeface="JetBrains Mono"/>
              <a:sym typeface="JetBrains Mono"/>
            </a:endParaRPr>
          </a:p>
          <a:p>
            <a:pPr indent="0" lvl="0" marL="0" rtl="0" algn="l">
              <a:spcBef>
                <a:spcPts val="1200"/>
              </a:spcBef>
              <a:spcAft>
                <a:spcPts val="1200"/>
              </a:spcAft>
              <a:buNone/>
            </a:pPr>
            <a:r>
              <a:t/>
            </a:r>
            <a:endParaRPr sz="1400">
              <a:solidFill>
                <a:srgbClr val="3B3B3B"/>
              </a:solidFill>
              <a:highlight>
                <a:srgbClr val="FFFFFF"/>
              </a:highlight>
              <a:latin typeface="JetBrains Mono"/>
              <a:ea typeface="JetBrains Mono"/>
              <a:cs typeface="JetBrains Mono"/>
              <a:sym typeface="JetBrains Mono"/>
            </a:endParaRPr>
          </a:p>
        </p:txBody>
      </p:sp>
      <p:pic>
        <p:nvPicPr>
          <p:cNvPr id="184" name="Google Shape;184;p30"/>
          <p:cNvPicPr preferRelativeResize="0"/>
          <p:nvPr/>
        </p:nvPicPr>
        <p:blipFill>
          <a:blip r:embed="rId3">
            <a:alphaModFix/>
          </a:blip>
          <a:stretch>
            <a:fillRect/>
          </a:stretch>
        </p:blipFill>
        <p:spPr>
          <a:xfrm>
            <a:off x="311688" y="1152475"/>
            <a:ext cx="3590925" cy="666750"/>
          </a:xfrm>
          <a:prstGeom prst="rect">
            <a:avLst/>
          </a:prstGeom>
          <a:noFill/>
          <a:ln>
            <a:noFill/>
          </a:ln>
        </p:spPr>
      </p:pic>
      <p:pic>
        <p:nvPicPr>
          <p:cNvPr id="185" name="Google Shape;185;p30"/>
          <p:cNvPicPr preferRelativeResize="0"/>
          <p:nvPr/>
        </p:nvPicPr>
        <p:blipFill>
          <a:blip r:embed="rId4">
            <a:alphaModFix/>
          </a:blip>
          <a:stretch>
            <a:fillRect/>
          </a:stretch>
        </p:blipFill>
        <p:spPr>
          <a:xfrm>
            <a:off x="311688" y="1152475"/>
            <a:ext cx="3590925" cy="66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Meet Mono Proxy aka Debug Proxy</a:t>
            </a:r>
            <a:endParaRPr/>
          </a:p>
        </p:txBody>
      </p:sp>
      <p:pic>
        <p:nvPicPr>
          <p:cNvPr id="191" name="Google Shape;191;p31"/>
          <p:cNvPicPr preferRelativeResize="0"/>
          <p:nvPr/>
        </p:nvPicPr>
        <p:blipFill>
          <a:blip r:embed="rId3">
            <a:alphaModFix/>
          </a:blip>
          <a:stretch>
            <a:fillRect/>
          </a:stretch>
        </p:blipFill>
        <p:spPr>
          <a:xfrm>
            <a:off x="389425" y="751750"/>
            <a:ext cx="8365149" cy="4154350"/>
          </a:xfrm>
          <a:prstGeom prst="rect">
            <a:avLst/>
          </a:prstGeom>
          <a:noFill/>
          <a:ln>
            <a:noFill/>
          </a:ln>
        </p:spPr>
      </p:pic>
      <p:sp>
        <p:nvSpPr>
          <p:cNvPr id="192" name="Google Shape;192;p31"/>
          <p:cNvSpPr txBox="1"/>
          <p:nvPr/>
        </p:nvSpPr>
        <p:spPr>
          <a:xfrm>
            <a:off x="311700" y="4505900"/>
            <a:ext cx="39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Proxima Nova"/>
                <a:ea typeface="Proxima Nova"/>
                <a:cs typeface="Proxima Nova"/>
                <a:sym typeface="Proxima Nova"/>
              </a:rPr>
              <a:t>* for simplicity we will call it just “Debug Proxy”</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About me</a:t>
            </a:r>
            <a:endParaRPr/>
          </a:p>
        </p:txBody>
      </p:sp>
      <p:sp>
        <p:nvSpPr>
          <p:cNvPr id="67" name="Google Shape;67;p14"/>
          <p:cNvSpPr txBox="1"/>
          <p:nvPr>
            <p:ph idx="1" type="body"/>
          </p:nvPr>
        </p:nvSpPr>
        <p:spPr>
          <a:xfrm>
            <a:off x="311700" y="695275"/>
            <a:ext cx="8520600" cy="4333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uk" sz="1400"/>
              <a:t>Software Developer</a:t>
            </a:r>
            <a:r>
              <a:rPr lang="uk" sz="1400"/>
              <a:t> at </a:t>
            </a:r>
            <a:r>
              <a:rPr b="1" lang="uk" sz="1400"/>
              <a:t>JetBrains</a:t>
            </a:r>
            <a:endParaRPr b="1" sz="1400"/>
          </a:p>
          <a:p>
            <a:pPr indent="-317500" lvl="0" marL="457200" rtl="0" algn="l">
              <a:spcBef>
                <a:spcPts val="0"/>
              </a:spcBef>
              <a:spcAft>
                <a:spcPts val="0"/>
              </a:spcAft>
              <a:buSzPts val="1400"/>
              <a:buChar char="-"/>
            </a:pPr>
            <a:r>
              <a:rPr lang="uk" sz="1400"/>
              <a:t>Mainly working on Rider’s</a:t>
            </a:r>
            <a:endParaRPr sz="1400"/>
          </a:p>
          <a:p>
            <a:pPr indent="-317500" lvl="1" marL="914400" rtl="0" algn="l">
              <a:spcBef>
                <a:spcPts val="0"/>
              </a:spcBef>
              <a:spcAft>
                <a:spcPts val="0"/>
              </a:spcAft>
              <a:buSzPts val="1400"/>
              <a:buChar char="-"/>
            </a:pPr>
            <a:r>
              <a:rPr lang="uk"/>
              <a:t>.NET WASM debugging infrastructure</a:t>
            </a:r>
            <a:endParaRPr/>
          </a:p>
          <a:p>
            <a:pPr indent="-317500" lvl="1" marL="914400" rtl="0" algn="l">
              <a:spcBef>
                <a:spcPts val="0"/>
              </a:spcBef>
              <a:spcAft>
                <a:spcPts val="0"/>
              </a:spcAft>
              <a:buSzPts val="1400"/>
              <a:buChar char="-"/>
            </a:pPr>
            <a:r>
              <a:rPr lang="uk"/>
              <a:t>EF / EF Core tooling</a:t>
            </a:r>
            <a:endParaRPr/>
          </a:p>
          <a:p>
            <a:pPr indent="-317500" lvl="1" marL="914400" rtl="0" algn="l">
              <a:spcBef>
                <a:spcPts val="0"/>
              </a:spcBef>
              <a:spcAft>
                <a:spcPts val="0"/>
              </a:spcAft>
              <a:buSzPts val="1400"/>
              <a:buChar char="-"/>
            </a:pPr>
            <a:r>
              <a:rPr lang="uk"/>
              <a:t>Run / Debug configurations</a:t>
            </a:r>
            <a:br>
              <a:rPr lang="uk"/>
            </a:br>
            <a:endParaRPr/>
          </a:p>
          <a:p>
            <a:pPr indent="-317500" lvl="0" marL="457200" rtl="0" algn="l">
              <a:spcBef>
                <a:spcPts val="0"/>
              </a:spcBef>
              <a:spcAft>
                <a:spcPts val="0"/>
              </a:spcAft>
              <a:buSzPts val="1400"/>
              <a:buChar char="-"/>
            </a:pPr>
            <a:r>
              <a:rPr lang="uk" sz="1400"/>
              <a:t>Recent o</a:t>
            </a:r>
            <a:r>
              <a:rPr lang="uk" sz="1400"/>
              <a:t>pen-source projects</a:t>
            </a:r>
            <a:endParaRPr sz="1400"/>
          </a:p>
          <a:p>
            <a:pPr indent="-317500" lvl="1" marL="914400" rtl="0" algn="l">
              <a:spcBef>
                <a:spcPts val="0"/>
              </a:spcBef>
              <a:spcAft>
                <a:spcPts val="0"/>
              </a:spcAft>
              <a:buSzPts val="1400"/>
              <a:buChar char="-"/>
            </a:pPr>
            <a:r>
              <a:rPr b="1" lang="uk" u="sng">
                <a:solidFill>
                  <a:schemeClr val="hlink"/>
                </a:solidFill>
                <a:hlinkClick r:id="rId3"/>
              </a:rPr>
              <a:t>wasmer-dotnet</a:t>
            </a:r>
            <a:r>
              <a:rPr lang="uk"/>
              <a:t>: </a:t>
            </a:r>
            <a:r>
              <a:rPr lang="uk"/>
              <a:t>.NET bindings for </a:t>
            </a:r>
            <a:r>
              <a:rPr lang="uk"/>
              <a:t>Wasmer WebAssembly Runtime </a:t>
            </a:r>
            <a:endParaRPr/>
          </a:p>
          <a:p>
            <a:pPr indent="-317500" lvl="1" marL="914400" rtl="0" algn="l">
              <a:spcBef>
                <a:spcPts val="0"/>
              </a:spcBef>
              <a:spcAft>
                <a:spcPts val="0"/>
              </a:spcAft>
              <a:buSzPts val="1400"/>
              <a:buChar char="-"/>
            </a:pPr>
            <a:r>
              <a:rPr b="1" lang="uk" u="sng">
                <a:solidFill>
                  <a:srgbClr val="7950D2"/>
                </a:solidFill>
                <a:hlinkClick r:id="rId4">
                  <a:extLst>
                    <a:ext uri="{A12FA001-AC4F-418D-AE19-62706E023703}">
                      <ahyp:hlinkClr val="tx"/>
                    </a:ext>
                  </a:extLst>
                </a:hlinkClick>
              </a:rPr>
              <a:t>rider-efcore</a:t>
            </a:r>
            <a:r>
              <a:rPr lang="uk"/>
              <a:t>: EF Core plugin for Rider</a:t>
            </a:r>
            <a:endParaRPr/>
          </a:p>
          <a:p>
            <a:pPr indent="-317500" lvl="1" marL="914400" rtl="0" algn="l">
              <a:spcBef>
                <a:spcPts val="0"/>
              </a:spcBef>
              <a:spcAft>
                <a:spcPts val="0"/>
              </a:spcAft>
              <a:buSzPts val="1400"/>
              <a:buChar char="-"/>
            </a:pPr>
            <a:r>
              <a:rPr b="1" lang="uk" u="sng">
                <a:solidFill>
                  <a:srgbClr val="7950D2"/>
                </a:solidFill>
                <a:hlinkClick r:id="rId5">
                  <a:extLst>
                    <a:ext uri="{A12FA001-AC4F-418D-AE19-62706E023703}">
                      <ahyp:hlinkClr val="tx"/>
                    </a:ext>
                  </a:extLst>
                </a:hlinkClick>
              </a:rPr>
              <a:t>rider-monogame</a:t>
            </a:r>
            <a:r>
              <a:rPr lang="uk"/>
              <a:t>: MonoGame plugin for Rider</a:t>
            </a:r>
            <a:br>
              <a:rPr lang="uk"/>
            </a:br>
            <a:endParaRPr/>
          </a:p>
          <a:p>
            <a:pPr indent="-317500" lvl="0" marL="457200" rtl="0" algn="l">
              <a:spcBef>
                <a:spcPts val="0"/>
              </a:spcBef>
              <a:spcAft>
                <a:spcPts val="0"/>
              </a:spcAft>
              <a:buSzPts val="1400"/>
              <a:buChar char="-"/>
            </a:pPr>
            <a:r>
              <a:rPr lang="uk" sz="1400"/>
              <a:t>GitHub: </a:t>
            </a:r>
            <a:r>
              <a:rPr b="1" lang="uk" sz="1400" u="sng">
                <a:solidFill>
                  <a:srgbClr val="7950D2"/>
                </a:solidFill>
                <a:hlinkClick r:id="rId6">
                  <a:extLst>
                    <a:ext uri="{A12FA001-AC4F-418D-AE19-62706E023703}">
                      <ahyp:hlinkClr val="tx"/>
                    </a:ext>
                  </a:extLst>
                </a:hlinkClick>
              </a:rPr>
              <a:t>@seclerp</a:t>
            </a:r>
            <a:endParaRPr b="1" sz="1400">
              <a:solidFill>
                <a:srgbClr val="7950D2"/>
              </a:solidFill>
            </a:endParaRPr>
          </a:p>
          <a:p>
            <a:pPr indent="-317500" lvl="0" marL="457200" rtl="0" algn="l">
              <a:spcBef>
                <a:spcPts val="0"/>
              </a:spcBef>
              <a:spcAft>
                <a:spcPts val="0"/>
              </a:spcAft>
              <a:buSzPts val="1400"/>
              <a:buChar char="-"/>
            </a:pPr>
            <a:r>
              <a:rPr lang="uk" sz="1400"/>
              <a:t>Twitter: </a:t>
            </a:r>
            <a:r>
              <a:rPr b="1" lang="uk" sz="1400" u="sng">
                <a:solidFill>
                  <a:srgbClr val="7950D2"/>
                </a:solidFill>
                <a:hlinkClick r:id="rId7">
                  <a:extLst>
                    <a:ext uri="{A12FA001-AC4F-418D-AE19-62706E023703}">
                      <ahyp:hlinkClr val="tx"/>
                    </a:ext>
                  </a:extLst>
                </a:hlinkClick>
              </a:rPr>
              <a:t>@seclerp</a:t>
            </a:r>
            <a:endParaRPr b="1" sz="1400">
              <a:solidFill>
                <a:srgbClr val="7950D2"/>
              </a:solidFill>
            </a:endParaRPr>
          </a:p>
          <a:p>
            <a:pPr indent="-317500" lvl="0" marL="457200" rtl="0" algn="l">
              <a:spcBef>
                <a:spcPts val="0"/>
              </a:spcBef>
              <a:spcAft>
                <a:spcPts val="0"/>
              </a:spcAft>
              <a:buSzPts val="1400"/>
              <a:buChar char="-"/>
            </a:pPr>
            <a:r>
              <a:rPr lang="uk" sz="1400"/>
              <a:t>Blog: </a:t>
            </a:r>
            <a:r>
              <a:rPr b="1" lang="uk" sz="1400" u="sng">
                <a:solidFill>
                  <a:srgbClr val="7950D2"/>
                </a:solidFill>
                <a:hlinkClick r:id="rId8">
                  <a:extLst>
                    <a:ext uri="{A12FA001-AC4F-418D-AE19-62706E023703}">
                      <ahyp:hlinkClr val="tx"/>
                    </a:ext>
                  </a:extLst>
                </a:hlinkClick>
              </a:rPr>
              <a:t>blog.seclerp.me</a:t>
            </a:r>
            <a:endParaRPr b="1" sz="1400">
              <a:solidFill>
                <a:srgbClr val="7950D2"/>
              </a:solidFill>
            </a:endParaRPr>
          </a:p>
        </p:txBody>
      </p:sp>
      <p:pic>
        <p:nvPicPr>
          <p:cNvPr id="68" name="Google Shape;68;p14"/>
          <p:cNvPicPr preferRelativeResize="0"/>
          <p:nvPr/>
        </p:nvPicPr>
        <p:blipFill>
          <a:blip r:embed="rId9">
            <a:alphaModFix/>
          </a:blip>
          <a:stretch>
            <a:fillRect/>
          </a:stretch>
        </p:blipFill>
        <p:spPr>
          <a:xfrm>
            <a:off x="6924650" y="445025"/>
            <a:ext cx="1907649" cy="1907649"/>
          </a:xfrm>
          <a:prstGeom prst="rect">
            <a:avLst/>
          </a:prstGeom>
          <a:noFill/>
          <a:ln>
            <a:noFill/>
          </a:ln>
        </p:spPr>
      </p:pic>
      <p:sp>
        <p:nvSpPr>
          <p:cNvPr id="69" name="Google Shape;69;p14"/>
          <p:cNvSpPr/>
          <p:nvPr/>
        </p:nvSpPr>
        <p:spPr>
          <a:xfrm>
            <a:off x="6924650" y="2352675"/>
            <a:ext cx="1907700" cy="95700"/>
          </a:xfrm>
          <a:prstGeom prst="rect">
            <a:avLst/>
          </a:prstGeom>
          <a:solidFill>
            <a:srgbClr val="7950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Meet Mono Proxy aka Debug Proxy</a:t>
            </a:r>
            <a:endParaRPr/>
          </a:p>
          <a:p>
            <a:pPr indent="0" lvl="0" marL="0" rtl="0" algn="l">
              <a:spcBef>
                <a:spcPts val="0"/>
              </a:spcBef>
              <a:spcAft>
                <a:spcPts val="0"/>
              </a:spcAft>
              <a:buNone/>
            </a:pPr>
            <a:r>
              <a:t/>
            </a:r>
            <a:endParaRPr/>
          </a:p>
        </p:txBody>
      </p:sp>
      <p:sp>
        <p:nvSpPr>
          <p:cNvPr id="198" name="Google Shape;198;p32"/>
          <p:cNvSpPr txBox="1"/>
          <p:nvPr>
            <p:ph idx="1" type="body"/>
          </p:nvPr>
        </p:nvSpPr>
        <p:spPr>
          <a:xfrm>
            <a:off x="83100" y="857250"/>
            <a:ext cx="8520600" cy="4010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uk" sz="1600"/>
              <a:t>Debugger Client</a:t>
            </a:r>
            <a:r>
              <a:rPr lang="uk" sz="1600"/>
              <a:t> doesn’t have a direct connection to a </a:t>
            </a:r>
            <a:r>
              <a:rPr b="1" lang="uk" sz="1600"/>
              <a:t>browser page</a:t>
            </a:r>
            <a:br>
              <a:rPr lang="uk" sz="1600"/>
            </a:br>
            <a:endParaRPr sz="1600"/>
          </a:p>
          <a:p>
            <a:pPr indent="-330200" lvl="0" marL="457200" rtl="0" algn="l">
              <a:spcBef>
                <a:spcPts val="0"/>
              </a:spcBef>
              <a:spcAft>
                <a:spcPts val="0"/>
              </a:spcAft>
              <a:buSzPts val="1600"/>
              <a:buChar char="-"/>
            </a:pPr>
            <a:r>
              <a:rPr b="1" lang="uk" sz="1600"/>
              <a:t>Debug Proxy</a:t>
            </a:r>
            <a:r>
              <a:rPr lang="uk" sz="1600"/>
              <a:t> acts a mediator role in communication flow</a:t>
            </a:r>
            <a:br>
              <a:rPr lang="uk" sz="1600"/>
            </a:br>
            <a:endParaRPr sz="1600"/>
          </a:p>
          <a:p>
            <a:pPr indent="-330200" lvl="0" marL="457200" rtl="0" algn="l">
              <a:spcBef>
                <a:spcPts val="0"/>
              </a:spcBef>
              <a:spcAft>
                <a:spcPts val="0"/>
              </a:spcAft>
              <a:buSzPts val="1600"/>
              <a:buChar char="-"/>
            </a:pPr>
            <a:r>
              <a:rPr b="1" lang="uk" sz="1600"/>
              <a:t>Debug Proxy</a:t>
            </a:r>
            <a:r>
              <a:rPr lang="uk" sz="1600"/>
              <a:t> proxifies JS app-related events from a </a:t>
            </a:r>
            <a:r>
              <a:rPr b="1" lang="uk" sz="1600"/>
              <a:t>browser page</a:t>
            </a:r>
            <a:r>
              <a:rPr lang="uk" sz="1600"/>
              <a:t> to a </a:t>
            </a:r>
            <a:r>
              <a:rPr b="1" lang="uk" sz="1600"/>
              <a:t>debugger client</a:t>
            </a:r>
            <a:r>
              <a:rPr lang="uk" sz="1600"/>
              <a:t> and JS related function calls from the </a:t>
            </a:r>
            <a:r>
              <a:rPr b="1" lang="uk" sz="1600"/>
              <a:t>debugger client</a:t>
            </a:r>
            <a:r>
              <a:rPr lang="uk" sz="1600"/>
              <a:t> to a </a:t>
            </a:r>
            <a:r>
              <a:rPr b="1" lang="uk" sz="1600"/>
              <a:t>browser</a:t>
            </a:r>
            <a:r>
              <a:rPr b="1" lang="uk" sz="1600"/>
              <a:t> page</a:t>
            </a:r>
            <a:br>
              <a:rPr lang="uk" sz="1600"/>
            </a:br>
            <a:endParaRPr sz="1600"/>
          </a:p>
          <a:p>
            <a:pPr indent="-330200" lvl="0" marL="457200" rtl="0" algn="l">
              <a:spcBef>
                <a:spcPts val="0"/>
              </a:spcBef>
              <a:spcAft>
                <a:spcPts val="0"/>
              </a:spcAft>
              <a:buSzPts val="1600"/>
              <a:buChar char="-"/>
            </a:pPr>
            <a:r>
              <a:rPr b="1" lang="uk" sz="1600"/>
              <a:t>Debug Proxy</a:t>
            </a:r>
            <a:r>
              <a:rPr lang="uk" sz="1600"/>
              <a:t> listens for Mono JS events from Mono runtime and controls it’s behavior by calls via dotnet.js API</a:t>
            </a:r>
            <a:br>
              <a:rPr lang="uk" sz="1600"/>
            </a:br>
            <a:endParaRPr sz="1600"/>
          </a:p>
          <a:p>
            <a:pPr indent="-330200" lvl="0" marL="457200" rtl="0" algn="l">
              <a:spcBef>
                <a:spcPts val="0"/>
              </a:spcBef>
              <a:spcAft>
                <a:spcPts val="0"/>
              </a:spcAft>
              <a:buSzPts val="1600"/>
              <a:buChar char="-"/>
            </a:pPr>
            <a:r>
              <a:rPr b="1" lang="uk" sz="1600"/>
              <a:t>Debug Proxy API</a:t>
            </a:r>
            <a:r>
              <a:rPr lang="uk" sz="1600"/>
              <a:t> is </a:t>
            </a:r>
            <a:r>
              <a:rPr b="1" lang="uk" sz="1600"/>
              <a:t>not documented</a:t>
            </a:r>
            <a:r>
              <a:rPr lang="uk" sz="1600"/>
              <a:t> and it’s </a:t>
            </a:r>
            <a:r>
              <a:rPr b="1" lang="uk" sz="1600"/>
              <a:t>quite unstable</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Meet Mono Proxy aka Debug Proxy</a:t>
            </a:r>
            <a:endParaRPr/>
          </a:p>
        </p:txBody>
      </p:sp>
      <p:sp>
        <p:nvSpPr>
          <p:cNvPr id="204" name="Google Shape;204;p33"/>
          <p:cNvSpPr txBox="1"/>
          <p:nvPr>
            <p:ph idx="1" type="body"/>
          </p:nvPr>
        </p:nvSpPr>
        <p:spPr>
          <a:xfrm>
            <a:off x="311700" y="4043800"/>
            <a:ext cx="8520600" cy="572700"/>
          </a:xfrm>
          <a:prstGeom prst="rect">
            <a:avLst/>
          </a:prstGeom>
        </p:spPr>
        <p:txBody>
          <a:bodyPr anchorCtr="0" anchor="t" bIns="91425" lIns="91425" spcFirstLastPara="1" rIns="91425" wrap="square" tIns="91425">
            <a:normAutofit/>
          </a:bodyPr>
          <a:lstStyle/>
          <a:p>
            <a:pPr indent="0" lvl="0" marL="457200" rtl="0" algn="ctr">
              <a:spcBef>
                <a:spcPts val="0"/>
              </a:spcBef>
              <a:spcAft>
                <a:spcPts val="1200"/>
              </a:spcAft>
              <a:buNone/>
            </a:pPr>
            <a:r>
              <a:rPr b="1" lang="uk" sz="1600"/>
              <a:t>How communication between there 3 parts is organized? Which protocol is used? </a:t>
            </a:r>
            <a:r>
              <a:rPr b="1" lang="uk" sz="2000"/>
              <a:t>🤔</a:t>
            </a:r>
            <a:endParaRPr/>
          </a:p>
        </p:txBody>
      </p:sp>
      <p:pic>
        <p:nvPicPr>
          <p:cNvPr id="205" name="Google Shape;205;p33"/>
          <p:cNvPicPr preferRelativeResize="0"/>
          <p:nvPr/>
        </p:nvPicPr>
        <p:blipFill>
          <a:blip r:embed="rId3">
            <a:alphaModFix/>
          </a:blip>
          <a:stretch>
            <a:fillRect/>
          </a:stretch>
        </p:blipFill>
        <p:spPr>
          <a:xfrm>
            <a:off x="2630850" y="798650"/>
            <a:ext cx="3882302" cy="30927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uk" sz="2800"/>
              <a:t>Chapter 3: The Protocol</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A Handshake Process</a:t>
            </a:r>
            <a:endParaRPr/>
          </a:p>
        </p:txBody>
      </p:sp>
      <p:sp>
        <p:nvSpPr>
          <p:cNvPr id="216" name="Google Shape;216;p35"/>
          <p:cNvSpPr txBox="1"/>
          <p:nvPr>
            <p:ph idx="1" type="body"/>
          </p:nvPr>
        </p:nvSpPr>
        <p:spPr>
          <a:xfrm>
            <a:off x="113400" y="747225"/>
            <a:ext cx="4796400" cy="82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1. </a:t>
            </a:r>
            <a:r>
              <a:rPr b="1" lang="uk" sz="1400"/>
              <a:t>Debugger</a:t>
            </a:r>
            <a:r>
              <a:rPr lang="uk" sz="1400"/>
              <a:t>: starts a WasmApp1 process </a:t>
            </a:r>
            <a:r>
              <a:rPr lang="uk" sz="1400"/>
              <a:t>(DevServer or ASP.NET Core, depending on the hosting option), </a:t>
            </a:r>
            <a:r>
              <a:rPr b="1" lang="uk" sz="1400"/>
              <a:t>which also starts Debug Proxy as a child process</a:t>
            </a:r>
            <a:endParaRPr sz="1400"/>
          </a:p>
        </p:txBody>
      </p:sp>
      <p:sp>
        <p:nvSpPr>
          <p:cNvPr id="217" name="Google Shape;217;p35"/>
          <p:cNvSpPr/>
          <p:nvPr/>
        </p:nvSpPr>
        <p:spPr>
          <a:xfrm>
            <a:off x="4745500" y="510275"/>
            <a:ext cx="992100" cy="549900"/>
          </a:xfrm>
          <a:prstGeom prst="rect">
            <a:avLst/>
          </a:prstGeom>
          <a:no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Debugger</a:t>
            </a:r>
            <a:endParaRPr b="1" sz="1000">
              <a:solidFill>
                <a:srgbClr val="7950D3"/>
              </a:solidFill>
              <a:latin typeface="JetBrains Mono"/>
              <a:ea typeface="JetBrains Mono"/>
              <a:cs typeface="JetBrains Mono"/>
              <a:sym typeface="JetBrains Mono"/>
            </a:endParaRPr>
          </a:p>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(Client)</a:t>
            </a:r>
            <a:endParaRPr b="1" sz="1000">
              <a:solidFill>
                <a:srgbClr val="7950D3"/>
              </a:solidFill>
              <a:latin typeface="JetBrains Mono"/>
              <a:ea typeface="JetBrains Mono"/>
              <a:cs typeface="JetBrains Mono"/>
              <a:sym typeface="JetBrains Mono"/>
            </a:endParaRPr>
          </a:p>
        </p:txBody>
      </p:sp>
      <p:sp>
        <p:nvSpPr>
          <p:cNvPr id="218" name="Google Shape;218;p35"/>
          <p:cNvSpPr/>
          <p:nvPr/>
        </p:nvSpPr>
        <p:spPr>
          <a:xfrm>
            <a:off x="7713700" y="502125"/>
            <a:ext cx="992100" cy="549900"/>
          </a:xfrm>
          <a:prstGeom prst="rect">
            <a:avLst/>
          </a:prstGeom>
          <a:no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Browser</a:t>
            </a:r>
            <a:endParaRPr b="1" sz="1000">
              <a:solidFill>
                <a:srgbClr val="7950D3"/>
              </a:solidFill>
              <a:latin typeface="JetBrains Mono"/>
              <a:ea typeface="JetBrains Mono"/>
              <a:cs typeface="JetBrains Mono"/>
              <a:sym typeface="JetBrains Mono"/>
            </a:endParaRPr>
          </a:p>
        </p:txBody>
      </p:sp>
      <p:sp>
        <p:nvSpPr>
          <p:cNvPr id="219" name="Google Shape;219;p35"/>
          <p:cNvSpPr/>
          <p:nvPr/>
        </p:nvSpPr>
        <p:spPr>
          <a:xfrm>
            <a:off x="6229600" y="502125"/>
            <a:ext cx="992100" cy="549900"/>
          </a:xfrm>
          <a:prstGeom prst="rect">
            <a:avLst/>
          </a:prstGeom>
          <a:no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Debug</a:t>
            </a:r>
            <a:endParaRPr b="1" sz="1000">
              <a:solidFill>
                <a:srgbClr val="7950D3"/>
              </a:solidFill>
              <a:latin typeface="JetBrains Mono"/>
              <a:ea typeface="JetBrains Mono"/>
              <a:cs typeface="JetBrains Mono"/>
              <a:sym typeface="JetBrains Mono"/>
            </a:endParaRPr>
          </a:p>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Proxy</a:t>
            </a:r>
            <a:endParaRPr b="1" sz="1000">
              <a:solidFill>
                <a:srgbClr val="7950D3"/>
              </a:solidFill>
              <a:latin typeface="JetBrains Mono"/>
              <a:ea typeface="JetBrains Mono"/>
              <a:cs typeface="JetBrains Mono"/>
              <a:sym typeface="JetBrains Mono"/>
            </a:endParaRPr>
          </a:p>
        </p:txBody>
      </p:sp>
      <p:cxnSp>
        <p:nvCxnSpPr>
          <p:cNvPr id="220" name="Google Shape;220;p35"/>
          <p:cNvCxnSpPr>
            <a:stCxn id="217" idx="2"/>
            <a:endCxn id="221" idx="2"/>
          </p:cNvCxnSpPr>
          <p:nvPr/>
        </p:nvCxnSpPr>
        <p:spPr>
          <a:xfrm>
            <a:off x="5241550" y="1060175"/>
            <a:ext cx="0" cy="3685200"/>
          </a:xfrm>
          <a:prstGeom prst="straightConnector1">
            <a:avLst/>
          </a:prstGeom>
          <a:noFill/>
          <a:ln cap="flat" cmpd="sng" w="19050">
            <a:solidFill>
              <a:srgbClr val="7950D3"/>
            </a:solidFill>
            <a:prstDash val="dash"/>
            <a:round/>
            <a:headEnd len="med" w="med" type="none"/>
            <a:tailEnd len="med" w="med" type="none"/>
          </a:ln>
        </p:spPr>
      </p:cxnSp>
      <p:sp>
        <p:nvSpPr>
          <p:cNvPr id="222" name="Google Shape;222;p35"/>
          <p:cNvSpPr txBox="1"/>
          <p:nvPr/>
        </p:nvSpPr>
        <p:spPr>
          <a:xfrm>
            <a:off x="6799500" y="1298200"/>
            <a:ext cx="1338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&gt; chrome “about:blank?…”</a:t>
            </a:r>
            <a:endParaRPr sz="1000">
              <a:latin typeface="JetBrains Mono"/>
              <a:ea typeface="JetBrains Mono"/>
              <a:cs typeface="JetBrains Mono"/>
              <a:sym typeface="JetBrains Mono"/>
            </a:endParaRPr>
          </a:p>
        </p:txBody>
      </p:sp>
      <p:sp>
        <p:nvSpPr>
          <p:cNvPr id="223" name="Google Shape;223;p35"/>
          <p:cNvSpPr txBox="1"/>
          <p:nvPr/>
        </p:nvSpPr>
        <p:spPr>
          <a:xfrm>
            <a:off x="5309950" y="1033875"/>
            <a:ext cx="134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&gt; dotnet run</a:t>
            </a:r>
            <a:endParaRPr sz="1000">
              <a:latin typeface="JetBrains Mono"/>
              <a:ea typeface="JetBrains Mono"/>
              <a:cs typeface="JetBrains Mono"/>
              <a:sym typeface="JetBrains Mono"/>
            </a:endParaRPr>
          </a:p>
        </p:txBody>
      </p:sp>
      <p:cxnSp>
        <p:nvCxnSpPr>
          <p:cNvPr id="224" name="Google Shape;224;p35"/>
          <p:cNvCxnSpPr/>
          <p:nvPr/>
        </p:nvCxnSpPr>
        <p:spPr>
          <a:xfrm>
            <a:off x="5210400" y="1343700"/>
            <a:ext cx="1440300" cy="0"/>
          </a:xfrm>
          <a:prstGeom prst="straightConnector1">
            <a:avLst/>
          </a:prstGeom>
          <a:noFill/>
          <a:ln cap="flat" cmpd="sng" w="19050">
            <a:solidFill>
              <a:srgbClr val="7950D3"/>
            </a:solidFill>
            <a:prstDash val="solid"/>
            <a:round/>
            <a:headEnd len="med" w="med" type="none"/>
            <a:tailEnd len="med" w="med" type="stealth"/>
          </a:ln>
        </p:spPr>
      </p:cxnSp>
      <p:cxnSp>
        <p:nvCxnSpPr>
          <p:cNvPr id="225" name="Google Shape;225;p35"/>
          <p:cNvCxnSpPr>
            <a:endCxn id="226" idx="2"/>
          </p:cNvCxnSpPr>
          <p:nvPr/>
        </p:nvCxnSpPr>
        <p:spPr>
          <a:xfrm flipH="1">
            <a:off x="6726900" y="1060200"/>
            <a:ext cx="1200" cy="3684900"/>
          </a:xfrm>
          <a:prstGeom prst="straightConnector1">
            <a:avLst/>
          </a:prstGeom>
          <a:noFill/>
          <a:ln cap="flat" cmpd="sng" w="19050">
            <a:solidFill>
              <a:srgbClr val="7950D3"/>
            </a:solidFill>
            <a:prstDash val="dash"/>
            <a:round/>
            <a:headEnd len="med" w="med" type="none"/>
            <a:tailEnd len="med" w="med" type="none"/>
          </a:ln>
        </p:spPr>
      </p:cxnSp>
      <p:sp>
        <p:nvSpPr>
          <p:cNvPr id="226" name="Google Shape;226;p35"/>
          <p:cNvSpPr/>
          <p:nvPr/>
        </p:nvSpPr>
        <p:spPr>
          <a:xfrm>
            <a:off x="6658500" y="1343700"/>
            <a:ext cx="136800" cy="34014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cxnSp>
        <p:nvCxnSpPr>
          <p:cNvPr id="227" name="Google Shape;227;p35"/>
          <p:cNvCxnSpPr/>
          <p:nvPr/>
        </p:nvCxnSpPr>
        <p:spPr>
          <a:xfrm>
            <a:off x="5154565" y="1790800"/>
            <a:ext cx="2985600" cy="0"/>
          </a:xfrm>
          <a:prstGeom prst="straightConnector1">
            <a:avLst/>
          </a:prstGeom>
          <a:noFill/>
          <a:ln cap="flat" cmpd="sng" w="19050">
            <a:solidFill>
              <a:srgbClr val="7950D3"/>
            </a:solidFill>
            <a:prstDash val="solid"/>
            <a:round/>
            <a:headEnd len="med" w="med" type="none"/>
            <a:tailEnd len="med" w="med" type="stealth"/>
          </a:ln>
        </p:spPr>
      </p:cxnSp>
      <p:sp>
        <p:nvSpPr>
          <p:cNvPr id="228" name="Google Shape;228;p35"/>
          <p:cNvSpPr txBox="1"/>
          <p:nvPr/>
        </p:nvSpPr>
        <p:spPr>
          <a:xfrm>
            <a:off x="5272032" y="1738924"/>
            <a:ext cx="144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GET</a:t>
            </a:r>
            <a:br>
              <a:rPr lang="uk" sz="1000">
                <a:latin typeface="JetBrains Mono"/>
                <a:ea typeface="JetBrains Mono"/>
                <a:cs typeface="JetBrains Mono"/>
                <a:sym typeface="JetBrains Mono"/>
              </a:rPr>
            </a:br>
            <a:r>
              <a:rPr lang="uk" sz="1000">
                <a:latin typeface="JetBrains Mono"/>
                <a:ea typeface="JetBrains Mono"/>
                <a:cs typeface="JetBrains Mono"/>
                <a:sym typeface="JetBrains Mono"/>
              </a:rPr>
              <a:t>/_framework/</a:t>
            </a:r>
            <a:br>
              <a:rPr lang="uk" sz="1000">
                <a:latin typeface="JetBrains Mono"/>
                <a:ea typeface="JetBrains Mono"/>
                <a:cs typeface="JetBrains Mono"/>
                <a:sym typeface="JetBrains Mono"/>
              </a:rPr>
            </a:br>
            <a:r>
              <a:rPr lang="uk" sz="1000">
                <a:latin typeface="JetBrains Mono"/>
                <a:ea typeface="JetBrains Mono"/>
                <a:cs typeface="JetBrains Mono"/>
                <a:sym typeface="JetBrains Mono"/>
              </a:rPr>
              <a:t>debug/ws-proxy?…</a:t>
            </a:r>
            <a:endParaRPr sz="1000">
              <a:latin typeface="JetBrains Mono"/>
              <a:ea typeface="JetBrains Mono"/>
              <a:cs typeface="JetBrains Mono"/>
              <a:sym typeface="JetBrains Mono"/>
            </a:endParaRPr>
          </a:p>
        </p:txBody>
      </p:sp>
      <p:cxnSp>
        <p:nvCxnSpPr>
          <p:cNvPr id="229" name="Google Shape;229;p35"/>
          <p:cNvCxnSpPr>
            <a:endCxn id="230" idx="2"/>
          </p:cNvCxnSpPr>
          <p:nvPr/>
        </p:nvCxnSpPr>
        <p:spPr>
          <a:xfrm>
            <a:off x="8209800" y="1060300"/>
            <a:ext cx="1200" cy="3684900"/>
          </a:xfrm>
          <a:prstGeom prst="straightConnector1">
            <a:avLst/>
          </a:prstGeom>
          <a:noFill/>
          <a:ln cap="flat" cmpd="sng" w="19050">
            <a:solidFill>
              <a:srgbClr val="7950D3"/>
            </a:solidFill>
            <a:prstDash val="dash"/>
            <a:round/>
            <a:headEnd len="med" w="med" type="none"/>
            <a:tailEnd len="med" w="med" type="none"/>
          </a:ln>
        </p:spPr>
      </p:cxnSp>
      <p:cxnSp>
        <p:nvCxnSpPr>
          <p:cNvPr id="231" name="Google Shape;231;p35"/>
          <p:cNvCxnSpPr/>
          <p:nvPr/>
        </p:nvCxnSpPr>
        <p:spPr>
          <a:xfrm flipH="1" rot="10800000">
            <a:off x="5247875" y="2377150"/>
            <a:ext cx="1338900" cy="4500"/>
          </a:xfrm>
          <a:prstGeom prst="straightConnector1">
            <a:avLst/>
          </a:prstGeom>
          <a:noFill/>
          <a:ln cap="flat" cmpd="sng" w="19050">
            <a:solidFill>
              <a:srgbClr val="7950D3"/>
            </a:solidFill>
            <a:prstDash val="solid"/>
            <a:round/>
            <a:headEnd len="med" w="med" type="none"/>
            <a:tailEnd len="med" w="med" type="stealth"/>
          </a:ln>
        </p:spPr>
      </p:cxnSp>
      <p:sp>
        <p:nvSpPr>
          <p:cNvPr id="221" name="Google Shape;221;p35"/>
          <p:cNvSpPr/>
          <p:nvPr/>
        </p:nvSpPr>
        <p:spPr>
          <a:xfrm>
            <a:off x="5173150" y="1223950"/>
            <a:ext cx="136800" cy="35214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sp>
        <p:nvSpPr>
          <p:cNvPr id="232" name="Google Shape;232;p35"/>
          <p:cNvSpPr txBox="1"/>
          <p:nvPr>
            <p:ph idx="1" type="body"/>
          </p:nvPr>
        </p:nvSpPr>
        <p:spPr>
          <a:xfrm>
            <a:off x="113400" y="1573425"/>
            <a:ext cx="4938300" cy="60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2</a:t>
            </a:r>
            <a:r>
              <a:rPr lang="uk" sz="1400"/>
              <a:t>. </a:t>
            </a:r>
            <a:r>
              <a:rPr b="1" lang="uk" sz="1400"/>
              <a:t>Debugger</a:t>
            </a:r>
            <a:r>
              <a:rPr lang="uk" sz="1400"/>
              <a:t>: starts a compatible </a:t>
            </a:r>
            <a:r>
              <a:rPr b="1" lang="uk" sz="1400"/>
              <a:t>browser</a:t>
            </a:r>
            <a:r>
              <a:rPr lang="uk" sz="1400"/>
              <a:t> (Chrome/Edge), </a:t>
            </a:r>
            <a:r>
              <a:rPr b="1" lang="uk" sz="1400"/>
              <a:t>with a special placeholder URL</a:t>
            </a:r>
            <a:r>
              <a:rPr lang="uk" sz="1400"/>
              <a:t> (</a:t>
            </a:r>
            <a:r>
              <a:rPr lang="uk" sz="1200">
                <a:latin typeface="JetBrains Mono"/>
                <a:ea typeface="JetBrains Mono"/>
                <a:cs typeface="JetBrains Mono"/>
                <a:sym typeface="JetBrains Mono"/>
              </a:rPr>
              <a:t>about:blank?realUrl=...</a:t>
            </a:r>
            <a:r>
              <a:rPr lang="uk" sz="1400"/>
              <a:t>)</a:t>
            </a:r>
            <a:endParaRPr sz="1400"/>
          </a:p>
        </p:txBody>
      </p:sp>
      <p:sp>
        <p:nvSpPr>
          <p:cNvPr id="230" name="Google Shape;230;p35"/>
          <p:cNvSpPr/>
          <p:nvPr/>
        </p:nvSpPr>
        <p:spPr>
          <a:xfrm>
            <a:off x="8142600" y="1790800"/>
            <a:ext cx="136800" cy="29544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sp>
        <p:nvSpPr>
          <p:cNvPr id="233" name="Google Shape;233;p35"/>
          <p:cNvSpPr txBox="1"/>
          <p:nvPr>
            <p:ph idx="1" type="body"/>
          </p:nvPr>
        </p:nvSpPr>
        <p:spPr>
          <a:xfrm>
            <a:off x="113400" y="2178525"/>
            <a:ext cx="4938300" cy="60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3</a:t>
            </a:r>
            <a:r>
              <a:rPr lang="uk" sz="1400"/>
              <a:t>. </a:t>
            </a:r>
            <a:r>
              <a:rPr b="1" lang="uk" sz="1400"/>
              <a:t>Browser</a:t>
            </a:r>
            <a:r>
              <a:rPr lang="uk" sz="1400"/>
              <a:t>: dumps it’s debugging </a:t>
            </a:r>
            <a:r>
              <a:rPr b="1" lang="uk" sz="1400">
                <a:solidFill>
                  <a:schemeClr val="dk2"/>
                </a:solidFill>
              </a:rPr>
              <a:t>port</a:t>
            </a:r>
            <a:r>
              <a:rPr lang="uk" sz="1400"/>
              <a:t> and </a:t>
            </a:r>
            <a:r>
              <a:rPr b="1" lang="uk" sz="1400">
                <a:solidFill>
                  <a:schemeClr val="dk2"/>
                </a:solidFill>
              </a:rPr>
              <a:t>path</a:t>
            </a:r>
            <a:r>
              <a:rPr lang="uk" sz="1400"/>
              <a:t> to a special file in user’s profile folder.</a:t>
            </a:r>
            <a:br>
              <a:rPr lang="uk" sz="1400"/>
            </a:br>
            <a:endParaRPr sz="1200">
              <a:latin typeface="JetBrains Mono"/>
              <a:ea typeface="JetBrains Mono"/>
              <a:cs typeface="JetBrains Mono"/>
              <a:sym typeface="JetBrains Mono"/>
            </a:endParaRPr>
          </a:p>
        </p:txBody>
      </p:sp>
      <p:sp>
        <p:nvSpPr>
          <p:cNvPr id="234" name="Google Shape;234;p35"/>
          <p:cNvSpPr txBox="1"/>
          <p:nvPr>
            <p:ph idx="1" type="body"/>
          </p:nvPr>
        </p:nvSpPr>
        <p:spPr>
          <a:xfrm>
            <a:off x="113400" y="2783625"/>
            <a:ext cx="5257500" cy="645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4</a:t>
            </a:r>
            <a:r>
              <a:rPr lang="uk" sz="1400"/>
              <a:t>. </a:t>
            </a:r>
            <a:r>
              <a:rPr b="1" lang="uk" sz="1400"/>
              <a:t>Debugger</a:t>
            </a:r>
            <a:r>
              <a:rPr lang="uk" sz="1400"/>
              <a:t>: constructs </a:t>
            </a:r>
            <a:r>
              <a:rPr b="1" lang="uk" sz="1400"/>
              <a:t>debugging endpoint</a:t>
            </a:r>
            <a:r>
              <a:rPr lang="uk" sz="1400"/>
              <a:t> like that:</a:t>
            </a:r>
            <a:br>
              <a:rPr lang="uk" sz="1400"/>
            </a:br>
            <a:r>
              <a:rPr lang="uk" sz="1200">
                <a:solidFill>
                  <a:schemeClr val="dk2"/>
                </a:solidFill>
                <a:latin typeface="JetBrains Mono"/>
                <a:ea typeface="JetBrains Mono"/>
                <a:cs typeface="JetBrains Mono"/>
                <a:sym typeface="JetBrains Mono"/>
              </a:rPr>
              <a:t>ws://127.0.0.1:</a:t>
            </a:r>
            <a:r>
              <a:rPr b="1" lang="uk" sz="1200">
                <a:solidFill>
                  <a:schemeClr val="dk2"/>
                </a:solidFill>
                <a:latin typeface="JetBrains Mono"/>
                <a:ea typeface="JetBrains Mono"/>
                <a:cs typeface="JetBrains Mono"/>
                <a:sym typeface="JetBrains Mono"/>
              </a:rPr>
              <a:t>{port}</a:t>
            </a:r>
            <a:r>
              <a:rPr lang="uk" sz="1200">
                <a:solidFill>
                  <a:schemeClr val="dk2"/>
                </a:solidFill>
                <a:latin typeface="JetBrains Mono"/>
                <a:ea typeface="JetBrains Mono"/>
                <a:cs typeface="JetBrains Mono"/>
                <a:sym typeface="JetBrains Mono"/>
              </a:rPr>
              <a:t>/</a:t>
            </a:r>
            <a:r>
              <a:rPr b="1" lang="uk" sz="1200">
                <a:solidFill>
                  <a:schemeClr val="dk2"/>
                </a:solidFill>
                <a:latin typeface="JetBrains Mono"/>
                <a:ea typeface="JetBrains Mono"/>
                <a:cs typeface="JetBrains Mono"/>
                <a:sym typeface="JetBrains Mono"/>
              </a:rPr>
              <a:t>{path}</a:t>
            </a:r>
            <a:endParaRPr b="1" sz="1400">
              <a:solidFill>
                <a:schemeClr val="dk2"/>
              </a:solidFill>
            </a:endParaRPr>
          </a:p>
        </p:txBody>
      </p:sp>
      <p:sp>
        <p:nvSpPr>
          <p:cNvPr id="235" name="Google Shape;235;p35"/>
          <p:cNvSpPr txBox="1"/>
          <p:nvPr>
            <p:ph idx="1" type="body"/>
          </p:nvPr>
        </p:nvSpPr>
        <p:spPr>
          <a:xfrm>
            <a:off x="113400" y="3388725"/>
            <a:ext cx="4938300" cy="104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5</a:t>
            </a:r>
            <a:r>
              <a:rPr lang="uk" sz="1400"/>
              <a:t>. </a:t>
            </a:r>
            <a:r>
              <a:rPr b="1" lang="uk" sz="1400"/>
              <a:t>Debugger</a:t>
            </a:r>
            <a:r>
              <a:rPr lang="uk" sz="1400"/>
              <a:t>: sends a </a:t>
            </a:r>
            <a:r>
              <a:rPr b="1" lang="uk" sz="1400"/>
              <a:t>debugging endpoint</a:t>
            </a:r>
            <a:r>
              <a:rPr lang="uk" sz="1400"/>
              <a:t> to a special private URL called </a:t>
            </a:r>
            <a:r>
              <a:rPr b="1" lang="uk" sz="1400"/>
              <a:t>inspect url</a:t>
            </a:r>
            <a:r>
              <a:rPr lang="uk" sz="1400"/>
              <a:t>:</a:t>
            </a:r>
            <a:br>
              <a:rPr lang="uk" sz="1400"/>
            </a:br>
            <a:r>
              <a:rPr lang="uk" sz="1200">
                <a:latin typeface="JetBrains Mono"/>
                <a:ea typeface="JetBrains Mono"/>
                <a:cs typeface="JetBrains Mono"/>
                <a:sym typeface="JetBrains Mono"/>
              </a:rPr>
              <a:t>GET http://localhost:5170/_framework/debug/ws-proxy?</a:t>
            </a:r>
            <a:br>
              <a:rPr lang="uk" sz="1200">
                <a:latin typeface="JetBrains Mono"/>
                <a:ea typeface="JetBrains Mono"/>
                <a:cs typeface="JetBrains Mono"/>
                <a:sym typeface="JetBrains Mono"/>
              </a:rPr>
            </a:br>
            <a:r>
              <a:rPr lang="uk" sz="1200">
                <a:latin typeface="JetBrains Mono"/>
                <a:ea typeface="JetBrains Mono"/>
                <a:cs typeface="JetBrains Mono"/>
                <a:sym typeface="JetBrains Mono"/>
              </a:rPr>
              <a:t>browser=</a:t>
            </a:r>
            <a:r>
              <a:rPr lang="uk" sz="1200">
                <a:solidFill>
                  <a:schemeClr val="dk2"/>
                </a:solidFill>
                <a:latin typeface="JetBrains Mono"/>
                <a:ea typeface="JetBrains Mono"/>
                <a:cs typeface="JetBrains Mono"/>
                <a:sym typeface="JetBrains Mono"/>
              </a:rPr>
              <a:t>ws://127.0.0.1:</a:t>
            </a:r>
            <a:r>
              <a:rPr b="1" lang="uk" sz="1200">
                <a:solidFill>
                  <a:schemeClr val="dk2"/>
                </a:solidFill>
                <a:latin typeface="JetBrains Mono"/>
                <a:ea typeface="JetBrains Mono"/>
                <a:cs typeface="JetBrains Mono"/>
                <a:sym typeface="JetBrains Mono"/>
              </a:rPr>
              <a:t>{port}</a:t>
            </a:r>
            <a:r>
              <a:rPr lang="uk" sz="1200">
                <a:solidFill>
                  <a:schemeClr val="dk2"/>
                </a:solidFill>
                <a:latin typeface="JetBrains Mono"/>
                <a:ea typeface="JetBrains Mono"/>
                <a:cs typeface="JetBrains Mono"/>
                <a:sym typeface="JetBrains Mono"/>
              </a:rPr>
              <a:t>/</a:t>
            </a:r>
            <a:r>
              <a:rPr b="1" lang="uk" sz="1200">
                <a:solidFill>
                  <a:schemeClr val="dk2"/>
                </a:solidFill>
                <a:latin typeface="JetBrains Mono"/>
                <a:ea typeface="JetBrains Mono"/>
                <a:cs typeface="JetBrains Mono"/>
                <a:sym typeface="JetBrains Mono"/>
              </a:rPr>
              <a:t>{path}</a:t>
            </a:r>
            <a:endParaRPr b="1" sz="1200">
              <a:solidFill>
                <a:schemeClr val="dk2"/>
              </a:solidFill>
              <a:latin typeface="JetBrains Mono"/>
              <a:ea typeface="JetBrains Mono"/>
              <a:cs typeface="JetBrains Mono"/>
              <a:sym typeface="JetBrains Mono"/>
            </a:endParaRPr>
          </a:p>
        </p:txBody>
      </p:sp>
      <p:sp>
        <p:nvSpPr>
          <p:cNvPr id="236" name="Google Shape;236;p35"/>
          <p:cNvSpPr/>
          <p:nvPr/>
        </p:nvSpPr>
        <p:spPr>
          <a:xfrm>
            <a:off x="6591350" y="2377175"/>
            <a:ext cx="136800" cy="4290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cxnSp>
        <p:nvCxnSpPr>
          <p:cNvPr id="241" name="Google Shape;241;p36"/>
          <p:cNvCxnSpPr/>
          <p:nvPr/>
        </p:nvCxnSpPr>
        <p:spPr>
          <a:xfrm>
            <a:off x="6776249" y="2434650"/>
            <a:ext cx="1295100" cy="0"/>
          </a:xfrm>
          <a:prstGeom prst="straightConnector1">
            <a:avLst/>
          </a:prstGeom>
          <a:noFill/>
          <a:ln cap="flat" cmpd="sng" w="19050">
            <a:solidFill>
              <a:srgbClr val="7950D3"/>
            </a:solidFill>
            <a:prstDash val="solid"/>
            <a:round/>
            <a:headEnd len="med" w="med" type="none"/>
            <a:tailEnd len="med" w="med" type="stealth"/>
          </a:ln>
        </p:spPr>
      </p:cxnSp>
      <p:sp>
        <p:nvSpPr>
          <p:cNvPr id="242" name="Google Shape;242;p36"/>
          <p:cNvSpPr txBox="1"/>
          <p:nvPr/>
        </p:nvSpPr>
        <p:spPr>
          <a:xfrm>
            <a:off x="5317757" y="4213474"/>
            <a:ext cx="144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runtimeReady</a:t>
            </a:r>
            <a:endParaRPr sz="1000">
              <a:latin typeface="JetBrains Mono"/>
              <a:ea typeface="JetBrains Mono"/>
              <a:cs typeface="JetBrains Mono"/>
              <a:sym typeface="JetBrains Mono"/>
            </a:endParaRPr>
          </a:p>
        </p:txBody>
      </p:sp>
      <p:sp>
        <p:nvSpPr>
          <p:cNvPr id="243" name="Google Shape;243;p36"/>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A Handshake Process</a:t>
            </a:r>
            <a:endParaRPr/>
          </a:p>
          <a:p>
            <a:pPr indent="0" lvl="0" marL="0" rtl="0" algn="l">
              <a:spcBef>
                <a:spcPts val="0"/>
              </a:spcBef>
              <a:spcAft>
                <a:spcPts val="0"/>
              </a:spcAft>
              <a:buNone/>
            </a:pPr>
            <a:r>
              <a:t/>
            </a:r>
            <a:endParaRPr/>
          </a:p>
        </p:txBody>
      </p:sp>
      <p:sp>
        <p:nvSpPr>
          <p:cNvPr id="244" name="Google Shape;244;p36"/>
          <p:cNvSpPr txBox="1"/>
          <p:nvPr>
            <p:ph idx="1" type="body"/>
          </p:nvPr>
        </p:nvSpPr>
        <p:spPr>
          <a:xfrm>
            <a:off x="113400" y="747225"/>
            <a:ext cx="46011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6</a:t>
            </a:r>
            <a:r>
              <a:rPr lang="uk" sz="1400"/>
              <a:t>. </a:t>
            </a:r>
            <a:r>
              <a:rPr b="1" lang="uk" sz="1400"/>
              <a:t>Debug Proxy</a:t>
            </a:r>
            <a:r>
              <a:rPr lang="uk" sz="1400"/>
              <a:t>: initializes a WebSocket connection to the browser by given </a:t>
            </a:r>
            <a:r>
              <a:rPr b="1" lang="uk" sz="1400"/>
              <a:t>browser debugging endpoint</a:t>
            </a:r>
            <a:r>
              <a:rPr lang="uk" sz="1400"/>
              <a:t>, returns a new </a:t>
            </a:r>
            <a:r>
              <a:rPr b="1" lang="uk" sz="1400"/>
              <a:t>proxy debugging endpoint</a:t>
            </a:r>
            <a:r>
              <a:rPr lang="uk" sz="1400"/>
              <a:t> (with similar shape but with a new port) as a 302 Redirect status code</a:t>
            </a:r>
            <a:endParaRPr sz="1400"/>
          </a:p>
        </p:txBody>
      </p:sp>
      <p:sp>
        <p:nvSpPr>
          <p:cNvPr id="245" name="Google Shape;245;p36"/>
          <p:cNvSpPr/>
          <p:nvPr/>
        </p:nvSpPr>
        <p:spPr>
          <a:xfrm>
            <a:off x="4745500" y="510275"/>
            <a:ext cx="992100" cy="549900"/>
          </a:xfrm>
          <a:prstGeom prst="rect">
            <a:avLst/>
          </a:prstGeom>
          <a:no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Debugger</a:t>
            </a:r>
            <a:endParaRPr b="1" sz="1000">
              <a:solidFill>
                <a:srgbClr val="7950D3"/>
              </a:solidFill>
              <a:latin typeface="JetBrains Mono"/>
              <a:ea typeface="JetBrains Mono"/>
              <a:cs typeface="JetBrains Mono"/>
              <a:sym typeface="JetBrains Mono"/>
            </a:endParaRPr>
          </a:p>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(Client)</a:t>
            </a:r>
            <a:endParaRPr b="1" sz="1000">
              <a:solidFill>
                <a:srgbClr val="7950D3"/>
              </a:solidFill>
              <a:latin typeface="JetBrains Mono"/>
              <a:ea typeface="JetBrains Mono"/>
              <a:cs typeface="JetBrains Mono"/>
              <a:sym typeface="JetBrains Mono"/>
            </a:endParaRPr>
          </a:p>
        </p:txBody>
      </p:sp>
      <p:sp>
        <p:nvSpPr>
          <p:cNvPr id="246" name="Google Shape;246;p36"/>
          <p:cNvSpPr/>
          <p:nvPr/>
        </p:nvSpPr>
        <p:spPr>
          <a:xfrm>
            <a:off x="7713700" y="502125"/>
            <a:ext cx="992100" cy="549900"/>
          </a:xfrm>
          <a:prstGeom prst="rect">
            <a:avLst/>
          </a:prstGeom>
          <a:no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Browser</a:t>
            </a:r>
            <a:endParaRPr b="1" sz="1000">
              <a:solidFill>
                <a:srgbClr val="7950D3"/>
              </a:solidFill>
              <a:latin typeface="JetBrains Mono"/>
              <a:ea typeface="JetBrains Mono"/>
              <a:cs typeface="JetBrains Mono"/>
              <a:sym typeface="JetBrains Mono"/>
            </a:endParaRPr>
          </a:p>
        </p:txBody>
      </p:sp>
      <p:sp>
        <p:nvSpPr>
          <p:cNvPr id="247" name="Google Shape;247;p36"/>
          <p:cNvSpPr txBox="1"/>
          <p:nvPr/>
        </p:nvSpPr>
        <p:spPr>
          <a:xfrm>
            <a:off x="5264074" y="3702783"/>
            <a:ext cx="144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navigate …</a:t>
            </a:r>
            <a:endParaRPr sz="1000">
              <a:latin typeface="JetBrains Mono"/>
              <a:ea typeface="JetBrains Mono"/>
              <a:cs typeface="JetBrains Mono"/>
              <a:sym typeface="JetBrains Mono"/>
            </a:endParaRPr>
          </a:p>
        </p:txBody>
      </p:sp>
      <p:cxnSp>
        <p:nvCxnSpPr>
          <p:cNvPr id="248" name="Google Shape;248;p36"/>
          <p:cNvCxnSpPr/>
          <p:nvPr/>
        </p:nvCxnSpPr>
        <p:spPr>
          <a:xfrm>
            <a:off x="5317750" y="4553521"/>
            <a:ext cx="1440300" cy="0"/>
          </a:xfrm>
          <a:prstGeom prst="straightConnector1">
            <a:avLst/>
          </a:prstGeom>
          <a:noFill/>
          <a:ln cap="flat" cmpd="sng" w="19050">
            <a:solidFill>
              <a:srgbClr val="7950D3"/>
            </a:solidFill>
            <a:prstDash val="solid"/>
            <a:round/>
            <a:headEnd len="med" w="med" type="stealth"/>
            <a:tailEnd len="med" w="med" type="none"/>
          </a:ln>
        </p:spPr>
      </p:cxnSp>
      <p:sp>
        <p:nvSpPr>
          <p:cNvPr id="249" name="Google Shape;249;p36"/>
          <p:cNvSpPr txBox="1"/>
          <p:nvPr/>
        </p:nvSpPr>
        <p:spPr>
          <a:xfrm>
            <a:off x="6752649" y="3748058"/>
            <a:ext cx="144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navigate …</a:t>
            </a:r>
            <a:endParaRPr sz="1000">
              <a:latin typeface="JetBrains Mono"/>
              <a:ea typeface="JetBrains Mono"/>
              <a:cs typeface="JetBrains Mono"/>
              <a:sym typeface="JetBrains Mono"/>
            </a:endParaRPr>
          </a:p>
        </p:txBody>
      </p:sp>
      <p:sp>
        <p:nvSpPr>
          <p:cNvPr id="250" name="Google Shape;250;p36"/>
          <p:cNvSpPr/>
          <p:nvPr/>
        </p:nvSpPr>
        <p:spPr>
          <a:xfrm>
            <a:off x="6229600" y="502125"/>
            <a:ext cx="992100" cy="549900"/>
          </a:xfrm>
          <a:prstGeom prst="rect">
            <a:avLst/>
          </a:prstGeom>
          <a:no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Debug</a:t>
            </a:r>
            <a:endParaRPr b="1" sz="1000">
              <a:solidFill>
                <a:srgbClr val="7950D3"/>
              </a:solidFill>
              <a:latin typeface="JetBrains Mono"/>
              <a:ea typeface="JetBrains Mono"/>
              <a:cs typeface="JetBrains Mono"/>
              <a:sym typeface="JetBrains Mono"/>
            </a:endParaRPr>
          </a:p>
          <a:p>
            <a:pPr indent="0" lvl="0" marL="0" rtl="0" algn="ctr">
              <a:spcBef>
                <a:spcPts val="0"/>
              </a:spcBef>
              <a:spcAft>
                <a:spcPts val="0"/>
              </a:spcAft>
              <a:buNone/>
            </a:pPr>
            <a:r>
              <a:rPr b="1" lang="uk" sz="1000">
                <a:solidFill>
                  <a:srgbClr val="7950D3"/>
                </a:solidFill>
                <a:latin typeface="JetBrains Mono"/>
                <a:ea typeface="JetBrains Mono"/>
                <a:cs typeface="JetBrains Mono"/>
                <a:sym typeface="JetBrains Mono"/>
              </a:rPr>
              <a:t>Proxy</a:t>
            </a:r>
            <a:endParaRPr b="1" sz="1000">
              <a:solidFill>
                <a:srgbClr val="7950D3"/>
              </a:solidFill>
              <a:latin typeface="JetBrains Mono"/>
              <a:ea typeface="JetBrains Mono"/>
              <a:cs typeface="JetBrains Mono"/>
              <a:sym typeface="JetBrains Mono"/>
            </a:endParaRPr>
          </a:p>
        </p:txBody>
      </p:sp>
      <p:cxnSp>
        <p:nvCxnSpPr>
          <p:cNvPr id="251" name="Google Shape;251;p36"/>
          <p:cNvCxnSpPr>
            <a:stCxn id="245" idx="2"/>
            <a:endCxn id="252" idx="2"/>
          </p:cNvCxnSpPr>
          <p:nvPr/>
        </p:nvCxnSpPr>
        <p:spPr>
          <a:xfrm>
            <a:off x="5241550" y="1060175"/>
            <a:ext cx="0" cy="3685200"/>
          </a:xfrm>
          <a:prstGeom prst="straightConnector1">
            <a:avLst/>
          </a:prstGeom>
          <a:noFill/>
          <a:ln cap="flat" cmpd="sng" w="19050">
            <a:solidFill>
              <a:srgbClr val="7950D3"/>
            </a:solidFill>
            <a:prstDash val="dash"/>
            <a:round/>
            <a:headEnd len="med" w="med" type="none"/>
            <a:tailEnd len="med" w="med" type="none"/>
          </a:ln>
        </p:spPr>
      </p:cxnSp>
      <p:sp>
        <p:nvSpPr>
          <p:cNvPr id="253" name="Google Shape;253;p36"/>
          <p:cNvSpPr txBox="1"/>
          <p:nvPr/>
        </p:nvSpPr>
        <p:spPr>
          <a:xfrm>
            <a:off x="5317757" y="2467474"/>
            <a:ext cx="144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302 Found</a:t>
            </a:r>
            <a:endParaRPr sz="1000">
              <a:latin typeface="JetBrains Mono"/>
              <a:ea typeface="JetBrains Mono"/>
              <a:cs typeface="JetBrains Mono"/>
              <a:sym typeface="JetBrains Mono"/>
            </a:endParaRPr>
          </a:p>
        </p:txBody>
      </p:sp>
      <p:sp>
        <p:nvSpPr>
          <p:cNvPr id="254" name="Google Shape;254;p36"/>
          <p:cNvSpPr txBox="1"/>
          <p:nvPr/>
        </p:nvSpPr>
        <p:spPr>
          <a:xfrm>
            <a:off x="6799500" y="1298200"/>
            <a:ext cx="1338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&gt; chrome “about:blank?…”</a:t>
            </a:r>
            <a:endParaRPr sz="1000">
              <a:latin typeface="JetBrains Mono"/>
              <a:ea typeface="JetBrains Mono"/>
              <a:cs typeface="JetBrains Mono"/>
              <a:sym typeface="JetBrains Mono"/>
            </a:endParaRPr>
          </a:p>
        </p:txBody>
      </p:sp>
      <p:sp>
        <p:nvSpPr>
          <p:cNvPr id="255" name="Google Shape;255;p36"/>
          <p:cNvSpPr txBox="1"/>
          <p:nvPr/>
        </p:nvSpPr>
        <p:spPr>
          <a:xfrm>
            <a:off x="5309950" y="1033875"/>
            <a:ext cx="134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&gt; dotnet run</a:t>
            </a:r>
            <a:endParaRPr sz="1000">
              <a:latin typeface="JetBrains Mono"/>
              <a:ea typeface="JetBrains Mono"/>
              <a:cs typeface="JetBrains Mono"/>
              <a:sym typeface="JetBrains Mono"/>
            </a:endParaRPr>
          </a:p>
        </p:txBody>
      </p:sp>
      <p:cxnSp>
        <p:nvCxnSpPr>
          <p:cNvPr id="256" name="Google Shape;256;p36"/>
          <p:cNvCxnSpPr/>
          <p:nvPr/>
        </p:nvCxnSpPr>
        <p:spPr>
          <a:xfrm>
            <a:off x="5210400" y="1343700"/>
            <a:ext cx="1440300" cy="0"/>
          </a:xfrm>
          <a:prstGeom prst="straightConnector1">
            <a:avLst/>
          </a:prstGeom>
          <a:noFill/>
          <a:ln cap="flat" cmpd="sng" w="19050">
            <a:solidFill>
              <a:srgbClr val="7950D3"/>
            </a:solidFill>
            <a:prstDash val="solid"/>
            <a:round/>
            <a:headEnd len="med" w="med" type="none"/>
            <a:tailEnd len="med" w="med" type="stealth"/>
          </a:ln>
        </p:spPr>
      </p:cxnSp>
      <p:cxnSp>
        <p:nvCxnSpPr>
          <p:cNvPr id="257" name="Google Shape;257;p36"/>
          <p:cNvCxnSpPr>
            <a:endCxn id="258" idx="2"/>
          </p:cNvCxnSpPr>
          <p:nvPr/>
        </p:nvCxnSpPr>
        <p:spPr>
          <a:xfrm flipH="1">
            <a:off x="6726900" y="1060200"/>
            <a:ext cx="1200" cy="3684900"/>
          </a:xfrm>
          <a:prstGeom prst="straightConnector1">
            <a:avLst/>
          </a:prstGeom>
          <a:noFill/>
          <a:ln cap="flat" cmpd="sng" w="19050">
            <a:solidFill>
              <a:srgbClr val="7950D3"/>
            </a:solidFill>
            <a:prstDash val="dash"/>
            <a:round/>
            <a:headEnd len="med" w="med" type="none"/>
            <a:tailEnd len="med" w="med" type="none"/>
          </a:ln>
        </p:spPr>
      </p:cxnSp>
      <p:cxnSp>
        <p:nvCxnSpPr>
          <p:cNvPr id="259" name="Google Shape;259;p36"/>
          <p:cNvCxnSpPr/>
          <p:nvPr/>
        </p:nvCxnSpPr>
        <p:spPr>
          <a:xfrm flipH="1" rot="10800000">
            <a:off x="6662971" y="4056666"/>
            <a:ext cx="1414500" cy="1500"/>
          </a:xfrm>
          <a:prstGeom prst="straightConnector1">
            <a:avLst/>
          </a:prstGeom>
          <a:noFill/>
          <a:ln cap="flat" cmpd="sng" w="19050">
            <a:solidFill>
              <a:srgbClr val="7950D3"/>
            </a:solidFill>
            <a:prstDash val="solid"/>
            <a:round/>
            <a:headEnd len="med" w="med" type="none"/>
            <a:tailEnd len="med" w="med" type="stealth"/>
          </a:ln>
        </p:spPr>
      </p:cxnSp>
      <p:cxnSp>
        <p:nvCxnSpPr>
          <p:cNvPr id="260" name="Google Shape;260;p36"/>
          <p:cNvCxnSpPr/>
          <p:nvPr/>
        </p:nvCxnSpPr>
        <p:spPr>
          <a:xfrm>
            <a:off x="5317750" y="2807521"/>
            <a:ext cx="1440300" cy="0"/>
          </a:xfrm>
          <a:prstGeom prst="straightConnector1">
            <a:avLst/>
          </a:prstGeom>
          <a:noFill/>
          <a:ln cap="flat" cmpd="sng" w="19050">
            <a:solidFill>
              <a:srgbClr val="7950D3"/>
            </a:solidFill>
            <a:prstDash val="solid"/>
            <a:round/>
            <a:headEnd len="med" w="med" type="stealth"/>
            <a:tailEnd len="med" w="med" type="none"/>
          </a:ln>
        </p:spPr>
      </p:cxnSp>
      <p:sp>
        <p:nvSpPr>
          <p:cNvPr id="258" name="Google Shape;258;p36"/>
          <p:cNvSpPr/>
          <p:nvPr/>
        </p:nvSpPr>
        <p:spPr>
          <a:xfrm>
            <a:off x="6658500" y="1343700"/>
            <a:ext cx="136800" cy="34014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sp>
        <p:nvSpPr>
          <p:cNvPr id="261" name="Google Shape;261;p36"/>
          <p:cNvSpPr txBox="1"/>
          <p:nvPr/>
        </p:nvSpPr>
        <p:spPr>
          <a:xfrm>
            <a:off x="6742807" y="1942049"/>
            <a:ext cx="144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Establishes a WS connection</a:t>
            </a:r>
            <a:endParaRPr sz="1000">
              <a:latin typeface="JetBrains Mono"/>
              <a:ea typeface="JetBrains Mono"/>
              <a:cs typeface="JetBrains Mono"/>
              <a:sym typeface="JetBrains Mono"/>
            </a:endParaRPr>
          </a:p>
        </p:txBody>
      </p:sp>
      <p:cxnSp>
        <p:nvCxnSpPr>
          <p:cNvPr id="262" name="Google Shape;262;p36"/>
          <p:cNvCxnSpPr/>
          <p:nvPr/>
        </p:nvCxnSpPr>
        <p:spPr>
          <a:xfrm>
            <a:off x="5154565" y="1790800"/>
            <a:ext cx="2985600" cy="0"/>
          </a:xfrm>
          <a:prstGeom prst="straightConnector1">
            <a:avLst/>
          </a:prstGeom>
          <a:noFill/>
          <a:ln cap="flat" cmpd="sng" w="19050">
            <a:solidFill>
              <a:srgbClr val="7950D3"/>
            </a:solidFill>
            <a:prstDash val="solid"/>
            <a:round/>
            <a:headEnd len="med" w="med" type="none"/>
            <a:tailEnd len="med" w="med" type="stealth"/>
          </a:ln>
        </p:spPr>
      </p:cxnSp>
      <p:sp>
        <p:nvSpPr>
          <p:cNvPr id="263" name="Google Shape;263;p36"/>
          <p:cNvSpPr txBox="1"/>
          <p:nvPr/>
        </p:nvSpPr>
        <p:spPr>
          <a:xfrm>
            <a:off x="5272032" y="1738924"/>
            <a:ext cx="144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GET</a:t>
            </a:r>
            <a:br>
              <a:rPr lang="uk" sz="1000">
                <a:latin typeface="JetBrains Mono"/>
                <a:ea typeface="JetBrains Mono"/>
                <a:cs typeface="JetBrains Mono"/>
                <a:sym typeface="JetBrains Mono"/>
              </a:rPr>
            </a:br>
            <a:r>
              <a:rPr lang="uk" sz="1000">
                <a:latin typeface="JetBrains Mono"/>
                <a:ea typeface="JetBrains Mono"/>
                <a:cs typeface="JetBrains Mono"/>
                <a:sym typeface="JetBrains Mono"/>
              </a:rPr>
              <a:t>/_framework/</a:t>
            </a:r>
            <a:br>
              <a:rPr lang="uk" sz="1000">
                <a:latin typeface="JetBrains Mono"/>
                <a:ea typeface="JetBrains Mono"/>
                <a:cs typeface="JetBrains Mono"/>
                <a:sym typeface="JetBrains Mono"/>
              </a:rPr>
            </a:br>
            <a:r>
              <a:rPr lang="uk" sz="1000">
                <a:latin typeface="JetBrains Mono"/>
                <a:ea typeface="JetBrains Mono"/>
                <a:cs typeface="JetBrains Mono"/>
                <a:sym typeface="JetBrains Mono"/>
              </a:rPr>
              <a:t>debug/ws-proxy?…</a:t>
            </a:r>
            <a:endParaRPr sz="1000">
              <a:latin typeface="JetBrains Mono"/>
              <a:ea typeface="JetBrains Mono"/>
              <a:cs typeface="JetBrains Mono"/>
              <a:sym typeface="JetBrains Mono"/>
            </a:endParaRPr>
          </a:p>
        </p:txBody>
      </p:sp>
      <p:sp>
        <p:nvSpPr>
          <p:cNvPr id="264" name="Google Shape;264;p36"/>
          <p:cNvSpPr txBox="1"/>
          <p:nvPr/>
        </p:nvSpPr>
        <p:spPr>
          <a:xfrm>
            <a:off x="5272032" y="2904174"/>
            <a:ext cx="144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Establishes a WS connection</a:t>
            </a:r>
            <a:endParaRPr sz="1000">
              <a:latin typeface="JetBrains Mono"/>
              <a:ea typeface="JetBrains Mono"/>
              <a:cs typeface="JetBrains Mono"/>
              <a:sym typeface="JetBrains Mono"/>
            </a:endParaRPr>
          </a:p>
        </p:txBody>
      </p:sp>
      <p:cxnSp>
        <p:nvCxnSpPr>
          <p:cNvPr id="265" name="Google Shape;265;p36"/>
          <p:cNvCxnSpPr/>
          <p:nvPr/>
        </p:nvCxnSpPr>
        <p:spPr>
          <a:xfrm flipH="1" rot="10800000">
            <a:off x="5172505" y="3402520"/>
            <a:ext cx="1414500" cy="1500"/>
          </a:xfrm>
          <a:prstGeom prst="straightConnector1">
            <a:avLst/>
          </a:prstGeom>
          <a:noFill/>
          <a:ln cap="flat" cmpd="sng" w="19050">
            <a:solidFill>
              <a:srgbClr val="7950D3"/>
            </a:solidFill>
            <a:prstDash val="solid"/>
            <a:round/>
            <a:headEnd len="med" w="med" type="none"/>
            <a:tailEnd len="med" w="med" type="stealth"/>
          </a:ln>
        </p:spPr>
      </p:cxnSp>
      <p:sp>
        <p:nvSpPr>
          <p:cNvPr id="266" name="Google Shape;266;p36"/>
          <p:cNvSpPr txBox="1"/>
          <p:nvPr/>
        </p:nvSpPr>
        <p:spPr>
          <a:xfrm>
            <a:off x="5264074" y="3397983"/>
            <a:ext cx="144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1000">
                <a:latin typeface="JetBrains Mono"/>
                <a:ea typeface="JetBrains Mono"/>
                <a:cs typeface="JetBrains Mono"/>
                <a:sym typeface="JetBrains Mono"/>
              </a:rPr>
              <a:t>setBreakpoints…</a:t>
            </a:r>
            <a:endParaRPr sz="1000">
              <a:latin typeface="JetBrains Mono"/>
              <a:ea typeface="JetBrains Mono"/>
              <a:cs typeface="JetBrains Mono"/>
              <a:sym typeface="JetBrains Mono"/>
            </a:endParaRPr>
          </a:p>
        </p:txBody>
      </p:sp>
      <p:cxnSp>
        <p:nvCxnSpPr>
          <p:cNvPr id="267" name="Google Shape;267;p36"/>
          <p:cNvCxnSpPr/>
          <p:nvPr/>
        </p:nvCxnSpPr>
        <p:spPr>
          <a:xfrm flipH="1" rot="10800000">
            <a:off x="5174396" y="3706591"/>
            <a:ext cx="1414500" cy="1500"/>
          </a:xfrm>
          <a:prstGeom prst="straightConnector1">
            <a:avLst/>
          </a:prstGeom>
          <a:noFill/>
          <a:ln cap="flat" cmpd="sng" w="19050">
            <a:solidFill>
              <a:srgbClr val="7950D3"/>
            </a:solidFill>
            <a:prstDash val="solid"/>
            <a:round/>
            <a:headEnd len="med" w="med" type="none"/>
            <a:tailEnd len="med" w="med" type="stealth"/>
          </a:ln>
        </p:spPr>
      </p:cxnSp>
      <p:cxnSp>
        <p:nvCxnSpPr>
          <p:cNvPr id="268" name="Google Shape;268;p36"/>
          <p:cNvCxnSpPr>
            <a:endCxn id="269" idx="2"/>
          </p:cNvCxnSpPr>
          <p:nvPr/>
        </p:nvCxnSpPr>
        <p:spPr>
          <a:xfrm>
            <a:off x="8209800" y="1060300"/>
            <a:ext cx="1200" cy="3684900"/>
          </a:xfrm>
          <a:prstGeom prst="straightConnector1">
            <a:avLst/>
          </a:prstGeom>
          <a:noFill/>
          <a:ln cap="flat" cmpd="sng" w="19050">
            <a:solidFill>
              <a:srgbClr val="7950D3"/>
            </a:solidFill>
            <a:prstDash val="dash"/>
            <a:round/>
            <a:headEnd len="med" w="med" type="none"/>
            <a:tailEnd len="med" w="med" type="none"/>
          </a:ln>
        </p:spPr>
      </p:cxnSp>
      <p:cxnSp>
        <p:nvCxnSpPr>
          <p:cNvPr id="270" name="Google Shape;270;p36"/>
          <p:cNvCxnSpPr/>
          <p:nvPr/>
        </p:nvCxnSpPr>
        <p:spPr>
          <a:xfrm flipH="1" rot="10800000">
            <a:off x="5174396" y="4011391"/>
            <a:ext cx="1414500" cy="1500"/>
          </a:xfrm>
          <a:prstGeom prst="straightConnector1">
            <a:avLst/>
          </a:prstGeom>
          <a:noFill/>
          <a:ln cap="flat" cmpd="sng" w="19050">
            <a:solidFill>
              <a:srgbClr val="7950D3"/>
            </a:solidFill>
            <a:prstDash val="solid"/>
            <a:round/>
            <a:headEnd len="med" w="med" type="none"/>
            <a:tailEnd len="med" w="med" type="stealth"/>
          </a:ln>
        </p:spPr>
      </p:cxnSp>
      <p:cxnSp>
        <p:nvCxnSpPr>
          <p:cNvPr id="271" name="Google Shape;271;p36"/>
          <p:cNvCxnSpPr/>
          <p:nvPr/>
        </p:nvCxnSpPr>
        <p:spPr>
          <a:xfrm flipH="1" rot="10800000">
            <a:off x="5247875" y="2377150"/>
            <a:ext cx="1338900" cy="4500"/>
          </a:xfrm>
          <a:prstGeom prst="straightConnector1">
            <a:avLst/>
          </a:prstGeom>
          <a:noFill/>
          <a:ln cap="flat" cmpd="sng" w="19050">
            <a:solidFill>
              <a:srgbClr val="7950D3"/>
            </a:solidFill>
            <a:prstDash val="solid"/>
            <a:round/>
            <a:headEnd len="med" w="med" type="none"/>
            <a:tailEnd len="med" w="med" type="stealth"/>
          </a:ln>
        </p:spPr>
      </p:cxnSp>
      <p:sp>
        <p:nvSpPr>
          <p:cNvPr id="252" name="Google Shape;252;p36"/>
          <p:cNvSpPr/>
          <p:nvPr/>
        </p:nvSpPr>
        <p:spPr>
          <a:xfrm>
            <a:off x="5173150" y="1223950"/>
            <a:ext cx="136800" cy="35214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sp>
        <p:nvSpPr>
          <p:cNvPr id="269" name="Google Shape;269;p36"/>
          <p:cNvSpPr/>
          <p:nvPr/>
        </p:nvSpPr>
        <p:spPr>
          <a:xfrm>
            <a:off x="8142600" y="1790800"/>
            <a:ext cx="136800" cy="29544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sp>
        <p:nvSpPr>
          <p:cNvPr id="272" name="Google Shape;272;p36"/>
          <p:cNvSpPr/>
          <p:nvPr/>
        </p:nvSpPr>
        <p:spPr>
          <a:xfrm>
            <a:off x="6591350" y="2377175"/>
            <a:ext cx="136800" cy="4290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sp>
        <p:nvSpPr>
          <p:cNvPr id="273" name="Google Shape;273;p36"/>
          <p:cNvSpPr/>
          <p:nvPr/>
        </p:nvSpPr>
        <p:spPr>
          <a:xfrm>
            <a:off x="8077950" y="2434650"/>
            <a:ext cx="136800" cy="23106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sp>
        <p:nvSpPr>
          <p:cNvPr id="274" name="Google Shape;274;p36"/>
          <p:cNvSpPr txBox="1"/>
          <p:nvPr>
            <p:ph idx="1" type="body"/>
          </p:nvPr>
        </p:nvSpPr>
        <p:spPr>
          <a:xfrm>
            <a:off x="113400" y="1850075"/>
            <a:ext cx="4601100" cy="62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7</a:t>
            </a:r>
            <a:r>
              <a:rPr lang="uk" sz="1400"/>
              <a:t>. </a:t>
            </a:r>
            <a:r>
              <a:rPr b="1" lang="uk" sz="1400"/>
              <a:t>Debugger</a:t>
            </a:r>
            <a:r>
              <a:rPr lang="uk" sz="1400"/>
              <a:t>: initializes a WebSocket connection to the debug proxy by a received </a:t>
            </a:r>
            <a:r>
              <a:rPr b="1" lang="uk" sz="1400"/>
              <a:t>proxy debugging endpoint</a:t>
            </a:r>
            <a:endParaRPr sz="1400"/>
          </a:p>
        </p:txBody>
      </p:sp>
      <p:sp>
        <p:nvSpPr>
          <p:cNvPr id="275" name="Google Shape;275;p36"/>
          <p:cNvSpPr/>
          <p:nvPr/>
        </p:nvSpPr>
        <p:spPr>
          <a:xfrm>
            <a:off x="6591350" y="3404800"/>
            <a:ext cx="136800" cy="1340700"/>
          </a:xfrm>
          <a:prstGeom prst="rect">
            <a:avLst/>
          </a:prstGeom>
          <a:solidFill>
            <a:schemeClr val="lt1"/>
          </a:solidFill>
          <a:ln cap="flat" cmpd="sng" w="19050">
            <a:solidFill>
              <a:srgbClr val="7950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JetBrains Mono"/>
              <a:ea typeface="JetBrains Mono"/>
              <a:cs typeface="JetBrains Mono"/>
              <a:sym typeface="JetBrains Mono"/>
            </a:endParaRPr>
          </a:p>
        </p:txBody>
      </p:sp>
      <p:sp>
        <p:nvSpPr>
          <p:cNvPr id="276" name="Google Shape;276;p36"/>
          <p:cNvSpPr txBox="1"/>
          <p:nvPr>
            <p:ph idx="1" type="body"/>
          </p:nvPr>
        </p:nvSpPr>
        <p:spPr>
          <a:xfrm>
            <a:off x="113400" y="2479175"/>
            <a:ext cx="4601100" cy="62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8</a:t>
            </a:r>
            <a:r>
              <a:rPr lang="uk" sz="1400"/>
              <a:t>. </a:t>
            </a:r>
            <a:r>
              <a:rPr b="1" lang="uk" sz="1400"/>
              <a:t>Debugger</a:t>
            </a:r>
            <a:r>
              <a:rPr lang="uk" sz="1400"/>
              <a:t>: sends </a:t>
            </a:r>
            <a:r>
              <a:rPr b="1" lang="uk" sz="1400"/>
              <a:t>breakpoint requests</a:t>
            </a:r>
            <a:r>
              <a:rPr lang="uk" sz="1400"/>
              <a:t> to be resolved by Mono runtime </a:t>
            </a:r>
            <a:r>
              <a:rPr b="1" lang="uk" sz="1400" u="sng"/>
              <a:t>once ready</a:t>
            </a:r>
            <a:endParaRPr b="1" sz="1400" u="sng"/>
          </a:p>
        </p:txBody>
      </p:sp>
      <p:sp>
        <p:nvSpPr>
          <p:cNvPr id="277" name="Google Shape;277;p36"/>
          <p:cNvSpPr txBox="1"/>
          <p:nvPr>
            <p:ph idx="1" type="body"/>
          </p:nvPr>
        </p:nvSpPr>
        <p:spPr>
          <a:xfrm>
            <a:off x="113400" y="3108275"/>
            <a:ext cx="4676400" cy="64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9</a:t>
            </a:r>
            <a:r>
              <a:rPr lang="uk" sz="1400"/>
              <a:t>. </a:t>
            </a:r>
            <a:r>
              <a:rPr b="1" lang="uk" sz="1400"/>
              <a:t>Debugger</a:t>
            </a:r>
            <a:r>
              <a:rPr lang="uk" sz="1400"/>
              <a:t>: “resolves” a real URL </a:t>
            </a:r>
            <a:r>
              <a:rPr b="1" lang="uk" sz="1400"/>
              <a:t>from a placeholder</a:t>
            </a:r>
            <a:r>
              <a:rPr lang="uk" sz="1400"/>
              <a:t> URL (</a:t>
            </a:r>
            <a:r>
              <a:rPr lang="uk" sz="1200">
                <a:latin typeface="JetBrains Mono"/>
                <a:ea typeface="JetBrains Mono"/>
                <a:cs typeface="JetBrains Mono"/>
                <a:sym typeface="JetBrains Mono"/>
              </a:rPr>
              <a:t>about:blank?</a:t>
            </a:r>
            <a:r>
              <a:rPr lang="uk" sz="1200">
                <a:solidFill>
                  <a:srgbClr val="000000"/>
                </a:solidFill>
                <a:latin typeface="JetBrains Mono"/>
                <a:ea typeface="JetBrains Mono"/>
                <a:cs typeface="JetBrains Mono"/>
                <a:sym typeface="JetBrains Mono"/>
              </a:rPr>
              <a:t>…</a:t>
            </a:r>
            <a:r>
              <a:rPr lang="uk" sz="1400"/>
              <a:t>) and navigates a page to it</a:t>
            </a:r>
            <a:endParaRPr sz="1400" u="sng"/>
          </a:p>
        </p:txBody>
      </p:sp>
      <p:sp>
        <p:nvSpPr>
          <p:cNvPr id="278" name="Google Shape;278;p36"/>
          <p:cNvSpPr txBox="1"/>
          <p:nvPr>
            <p:ph idx="1" type="body"/>
          </p:nvPr>
        </p:nvSpPr>
        <p:spPr>
          <a:xfrm>
            <a:off x="113400" y="3722725"/>
            <a:ext cx="4676400" cy="64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10</a:t>
            </a:r>
            <a:r>
              <a:rPr lang="uk" sz="1400"/>
              <a:t>. </a:t>
            </a:r>
            <a:r>
              <a:rPr b="1" lang="uk" sz="1400"/>
              <a:t>Debug Proxy</a:t>
            </a:r>
            <a:r>
              <a:rPr lang="uk" sz="1400"/>
              <a:t>: sends </a:t>
            </a:r>
            <a:r>
              <a:rPr b="1" lang="uk" sz="1400"/>
              <a:t>special event </a:t>
            </a:r>
            <a:r>
              <a:rPr lang="uk" sz="1400"/>
              <a:t>indicating that Mono</a:t>
            </a:r>
            <a:r>
              <a:rPr b="1" lang="uk" sz="1400"/>
              <a:t> runtime is ready </a:t>
            </a:r>
            <a:r>
              <a:rPr lang="uk" sz="1400"/>
              <a:t>to accept .NET specific requests</a:t>
            </a:r>
            <a:endParaRPr sz="1400"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Quick intermediate summary</a:t>
            </a:r>
            <a:endParaRPr/>
          </a:p>
          <a:p>
            <a:pPr indent="0" lvl="0" marL="0" rtl="0" algn="l">
              <a:spcBef>
                <a:spcPts val="0"/>
              </a:spcBef>
              <a:spcAft>
                <a:spcPts val="0"/>
              </a:spcAft>
              <a:buNone/>
            </a:pPr>
            <a:r>
              <a:t/>
            </a:r>
            <a:endParaRPr/>
          </a:p>
        </p:txBody>
      </p:sp>
      <p:sp>
        <p:nvSpPr>
          <p:cNvPr id="284" name="Google Shape;284;p37"/>
          <p:cNvSpPr txBox="1"/>
          <p:nvPr>
            <p:ph idx="1" type="body"/>
          </p:nvPr>
        </p:nvSpPr>
        <p:spPr>
          <a:xfrm>
            <a:off x="311700" y="1152475"/>
            <a:ext cx="8520600" cy="294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Char char="-"/>
            </a:pPr>
            <a:r>
              <a:rPr lang="uk" sz="1400">
                <a:solidFill>
                  <a:srgbClr val="000000"/>
                </a:solidFill>
              </a:rPr>
              <a:t>Handshake process is quite complex because of a lot of moving parts</a:t>
            </a:r>
            <a:br>
              <a:rPr lang="uk" sz="1400">
                <a:solidFill>
                  <a:srgbClr val="000000"/>
                </a:solidFill>
              </a:rPr>
            </a:b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b="1" lang="uk" sz="1400">
                <a:solidFill>
                  <a:srgbClr val="000000"/>
                </a:solidFill>
              </a:rPr>
              <a:t>A hack with placeholder URLs</a:t>
            </a:r>
            <a:r>
              <a:rPr lang="uk" sz="1400">
                <a:solidFill>
                  <a:srgbClr val="000000"/>
                </a:solidFill>
              </a:rPr>
              <a:t> exists because we need some controlled time between Debug Proxy initialization and Mono runtime initialization to make preparations (like </a:t>
            </a:r>
            <a:r>
              <a:rPr b="1" lang="uk" sz="1400">
                <a:solidFill>
                  <a:srgbClr val="000000"/>
                </a:solidFill>
              </a:rPr>
              <a:t>setting breakpoints before they will be reached</a:t>
            </a:r>
            <a:r>
              <a:rPr lang="uk" sz="1400">
                <a:solidFill>
                  <a:srgbClr val="000000"/>
                </a:solidFill>
              </a:rPr>
              <a:t>)</a:t>
            </a:r>
            <a:br>
              <a:rPr lang="uk" sz="1400">
                <a:solidFill>
                  <a:srgbClr val="000000"/>
                </a:solidFill>
              </a:rPr>
            </a:b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uk" sz="1400">
                <a:solidFill>
                  <a:srgbClr val="000000"/>
                </a:solidFill>
              </a:rPr>
              <a:t>It’s impossible to run more than 1 instance of Chromium browser under the same user profile folder (because in such a case they will have conflict because of use of identical port)</a:t>
            </a:r>
            <a:endParaRPr sz="1400">
              <a:solidFill>
                <a:srgbClr val="000000"/>
              </a:solidFill>
            </a:endParaRPr>
          </a:p>
          <a:p>
            <a:pPr indent="0" lvl="0" marL="0" rtl="0" algn="ctr">
              <a:lnSpc>
                <a:spcPct val="100000"/>
              </a:lnSpc>
              <a:spcBef>
                <a:spcPts val="0"/>
              </a:spcBef>
              <a:spcAft>
                <a:spcPts val="0"/>
              </a:spcAft>
              <a:buNone/>
            </a:pPr>
            <a:r>
              <a:t/>
            </a:r>
            <a:endParaRPr b="1" sz="1400">
              <a:solidFill>
                <a:srgbClr val="000000"/>
              </a:solidFill>
            </a:endParaRPr>
          </a:p>
          <a:p>
            <a:pPr indent="0" lvl="0" marL="0" rtl="0" algn="ctr">
              <a:lnSpc>
                <a:spcPct val="100000"/>
              </a:lnSpc>
              <a:spcBef>
                <a:spcPts val="0"/>
              </a:spcBef>
              <a:spcAft>
                <a:spcPts val="0"/>
              </a:spcAft>
              <a:buNone/>
            </a:pPr>
            <a:r>
              <a:t/>
            </a:r>
            <a:endParaRPr b="1" sz="1400">
              <a:solidFill>
                <a:srgbClr val="000000"/>
              </a:solidFill>
            </a:endParaRPr>
          </a:p>
          <a:p>
            <a:pPr indent="0" lvl="0" marL="0" rtl="0" algn="ctr">
              <a:lnSpc>
                <a:spcPct val="100000"/>
              </a:lnSpc>
              <a:spcBef>
                <a:spcPts val="0"/>
              </a:spcBef>
              <a:spcAft>
                <a:spcPts val="0"/>
              </a:spcAft>
              <a:buNone/>
            </a:pPr>
            <a:r>
              <a:t/>
            </a:r>
            <a:endParaRPr b="1" sz="1400">
              <a:solidFill>
                <a:srgbClr val="000000"/>
              </a:solidFill>
            </a:endParaRPr>
          </a:p>
          <a:p>
            <a:pPr indent="0" lvl="0" marL="0" rtl="0" algn="ctr">
              <a:lnSpc>
                <a:spcPct val="100000"/>
              </a:lnSpc>
              <a:spcBef>
                <a:spcPts val="0"/>
              </a:spcBef>
              <a:spcAft>
                <a:spcPts val="0"/>
              </a:spcAft>
              <a:buNone/>
            </a:pPr>
            <a:r>
              <a:t/>
            </a:r>
            <a:endParaRPr b="1" sz="1400">
              <a:solidFill>
                <a:srgbClr val="000000"/>
              </a:solidFill>
            </a:endParaRPr>
          </a:p>
          <a:p>
            <a:pPr indent="0" lvl="0" marL="0" rtl="0" algn="ctr">
              <a:lnSpc>
                <a:spcPct val="100000"/>
              </a:lnSpc>
              <a:spcBef>
                <a:spcPts val="0"/>
              </a:spcBef>
              <a:spcAft>
                <a:spcPts val="0"/>
              </a:spcAft>
              <a:buNone/>
            </a:pPr>
            <a:r>
              <a:t/>
            </a:r>
            <a:endParaRPr b="1" sz="1400">
              <a:solidFill>
                <a:srgbClr val="000000"/>
              </a:solidFill>
            </a:endParaRPr>
          </a:p>
          <a:p>
            <a:pPr indent="0" lvl="0" marL="0" rtl="0" algn="ctr">
              <a:lnSpc>
                <a:spcPct val="100000"/>
              </a:lnSpc>
              <a:spcBef>
                <a:spcPts val="0"/>
              </a:spcBef>
              <a:spcAft>
                <a:spcPts val="0"/>
              </a:spcAft>
              <a:buNone/>
            </a:pPr>
            <a:r>
              <a:t/>
            </a:r>
            <a:endParaRPr b="1" sz="1400">
              <a:solidFill>
                <a:srgbClr val="000000"/>
              </a:solidFill>
            </a:endParaRPr>
          </a:p>
          <a:p>
            <a:pPr indent="0" lvl="0" marL="0" rtl="0" algn="ctr">
              <a:lnSpc>
                <a:spcPct val="100000"/>
              </a:lnSpc>
              <a:spcBef>
                <a:spcPts val="0"/>
              </a:spcBef>
              <a:spcAft>
                <a:spcPts val="0"/>
              </a:spcAft>
              <a:buNone/>
            </a:pPr>
            <a:r>
              <a:t/>
            </a:r>
            <a:endParaRPr b="1" sz="1400">
              <a:solidFill>
                <a:srgbClr val="000000"/>
              </a:solidFill>
            </a:endParaRPr>
          </a:p>
          <a:p>
            <a:pPr indent="0" lvl="0" marL="0" rtl="0" algn="ctr">
              <a:lnSpc>
                <a:spcPct val="100000"/>
              </a:lnSpc>
              <a:spcBef>
                <a:spcPts val="0"/>
              </a:spcBef>
              <a:spcAft>
                <a:spcPts val="0"/>
              </a:spcAft>
              <a:buNone/>
            </a:pPr>
            <a:r>
              <a:t/>
            </a:r>
            <a:endParaRPr b="1" sz="1400">
              <a:solidFill>
                <a:srgbClr val="000000"/>
              </a:solidFill>
            </a:endParaRPr>
          </a:p>
          <a:p>
            <a:pPr indent="0" lvl="0" marL="0" rtl="0" algn="l">
              <a:spcBef>
                <a:spcPts val="0"/>
              </a:spcBef>
              <a:spcAft>
                <a:spcPts val="1200"/>
              </a:spcAft>
              <a:buNone/>
            </a:pPr>
            <a:r>
              <a:t/>
            </a:r>
            <a:endParaRPr/>
          </a:p>
        </p:txBody>
      </p:sp>
      <p:sp>
        <p:nvSpPr>
          <p:cNvPr id="285" name="Google Shape;285;p37"/>
          <p:cNvSpPr txBox="1"/>
          <p:nvPr/>
        </p:nvSpPr>
        <p:spPr>
          <a:xfrm>
            <a:off x="460800" y="4175100"/>
            <a:ext cx="8222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uk">
                <a:latin typeface="Proxima Nova"/>
                <a:ea typeface="Proxima Nova"/>
                <a:cs typeface="Proxima Nova"/>
                <a:sym typeface="Proxima Nova"/>
              </a:rPr>
              <a:t>For which communication process WebSocket connections are established?</a:t>
            </a:r>
            <a:br>
              <a:rPr b="1" lang="uk">
                <a:latin typeface="Proxima Nova"/>
                <a:ea typeface="Proxima Nova"/>
                <a:cs typeface="Proxima Nova"/>
                <a:sym typeface="Proxima Nova"/>
              </a:rPr>
            </a:br>
            <a:r>
              <a:rPr b="1" lang="uk" sz="2000">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CDP aka Chrome DevTools Protocol: </a:t>
            </a:r>
            <a:r>
              <a:rPr lang="uk"/>
              <a:t>Definition</a:t>
            </a:r>
            <a:endParaRPr/>
          </a:p>
        </p:txBody>
      </p:sp>
      <p:sp>
        <p:nvSpPr>
          <p:cNvPr id="291" name="Google Shape;291;p38"/>
          <p:cNvSpPr txBox="1"/>
          <p:nvPr>
            <p:ph idx="1" type="body"/>
          </p:nvPr>
        </p:nvSpPr>
        <p:spPr>
          <a:xfrm>
            <a:off x="311700" y="1152475"/>
            <a:ext cx="4478100" cy="3822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uk" sz="1600"/>
              <a:t>Defined by a set of modules, “domains”</a:t>
            </a:r>
            <a:endParaRPr sz="1600"/>
          </a:p>
          <a:p>
            <a:pPr indent="-330200" lvl="0" marL="457200" rtl="0" algn="l">
              <a:spcBef>
                <a:spcPts val="0"/>
              </a:spcBef>
              <a:spcAft>
                <a:spcPts val="0"/>
              </a:spcAft>
              <a:buSzPts val="1600"/>
              <a:buChar char="-"/>
            </a:pPr>
            <a:r>
              <a:rPr lang="uk" sz="1600"/>
              <a:t>Each </a:t>
            </a:r>
            <a:r>
              <a:rPr b="1" lang="uk" sz="1600"/>
              <a:t>domain</a:t>
            </a:r>
            <a:r>
              <a:rPr lang="uk" sz="1600"/>
              <a:t> may contain:</a:t>
            </a:r>
            <a:endParaRPr sz="1600"/>
          </a:p>
          <a:p>
            <a:pPr indent="-330200" lvl="1" marL="914400" rtl="0" algn="l">
              <a:spcBef>
                <a:spcPts val="0"/>
              </a:spcBef>
              <a:spcAft>
                <a:spcPts val="0"/>
              </a:spcAft>
              <a:buSzPts val="1600"/>
              <a:buChar char="-"/>
            </a:pPr>
            <a:r>
              <a:rPr b="1" lang="uk" sz="1600"/>
              <a:t>Types</a:t>
            </a:r>
            <a:r>
              <a:rPr lang="uk" sz="1600"/>
              <a:t>: transferred data records</a:t>
            </a:r>
            <a:endParaRPr sz="1600"/>
          </a:p>
          <a:p>
            <a:pPr indent="-330200" lvl="1" marL="914400" rtl="0" algn="l">
              <a:spcBef>
                <a:spcPts val="0"/>
              </a:spcBef>
              <a:spcAft>
                <a:spcPts val="0"/>
              </a:spcAft>
              <a:buSzPts val="1600"/>
              <a:buChar char="-"/>
            </a:pPr>
            <a:r>
              <a:rPr b="1" lang="uk" sz="1600"/>
              <a:t>Methods</a:t>
            </a:r>
            <a:r>
              <a:rPr lang="uk" sz="1600"/>
              <a:t>: client-issued calls to the CDP server (browser, Mono Proxy, etc.)</a:t>
            </a:r>
            <a:br>
              <a:rPr lang="uk" sz="1600"/>
            </a:br>
            <a:r>
              <a:rPr b="1" lang="uk" sz="1600"/>
              <a:t>Events</a:t>
            </a:r>
            <a:r>
              <a:rPr lang="uk" sz="1600"/>
              <a:t>: server-issued notifications to the client</a:t>
            </a:r>
            <a:endParaRPr sz="1600"/>
          </a:p>
        </p:txBody>
      </p:sp>
      <p:sp>
        <p:nvSpPr>
          <p:cNvPr id="292" name="Google Shape;292;p38"/>
          <p:cNvSpPr txBox="1"/>
          <p:nvPr>
            <p:ph idx="1" type="body"/>
          </p:nvPr>
        </p:nvSpPr>
        <p:spPr>
          <a:xfrm>
            <a:off x="4719600" y="1152475"/>
            <a:ext cx="4349700" cy="37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uk" sz="1600"/>
              <a:t>Examples</a:t>
            </a:r>
            <a:endParaRPr sz="1200"/>
          </a:p>
        </p:txBody>
      </p:sp>
      <p:pic>
        <p:nvPicPr>
          <p:cNvPr id="293" name="Google Shape;293;p38"/>
          <p:cNvPicPr preferRelativeResize="0"/>
          <p:nvPr/>
        </p:nvPicPr>
        <p:blipFill>
          <a:blip r:embed="rId3">
            <a:alphaModFix/>
          </a:blip>
          <a:stretch>
            <a:fillRect/>
          </a:stretch>
        </p:blipFill>
        <p:spPr>
          <a:xfrm>
            <a:off x="5013328" y="1826376"/>
            <a:ext cx="2379247" cy="1795549"/>
          </a:xfrm>
          <a:prstGeom prst="rect">
            <a:avLst/>
          </a:prstGeom>
          <a:noFill/>
          <a:ln>
            <a:noFill/>
          </a:ln>
          <a:effectLst>
            <a:outerShdw blurRad="57150" rotWithShape="0" algn="bl" dir="5400000" dist="19050">
              <a:srgbClr val="000000">
                <a:alpha val="50000"/>
              </a:srgbClr>
            </a:outerShdw>
          </a:effectLst>
        </p:spPr>
      </p:pic>
      <p:pic>
        <p:nvPicPr>
          <p:cNvPr id="294" name="Google Shape;294;p38"/>
          <p:cNvPicPr preferRelativeResize="0"/>
          <p:nvPr/>
        </p:nvPicPr>
        <p:blipFill>
          <a:blip r:embed="rId4">
            <a:alphaModFix/>
          </a:blip>
          <a:stretch>
            <a:fillRect/>
          </a:stretch>
        </p:blipFill>
        <p:spPr>
          <a:xfrm>
            <a:off x="6563353" y="3745958"/>
            <a:ext cx="2379239" cy="1100674"/>
          </a:xfrm>
          <a:prstGeom prst="rect">
            <a:avLst/>
          </a:prstGeom>
          <a:noFill/>
          <a:ln>
            <a:noFill/>
          </a:ln>
          <a:effectLst>
            <a:outerShdw blurRad="57150" rotWithShape="0" algn="bl" dir="5400000" dist="19050">
              <a:srgbClr val="000000">
                <a:alpha val="50000"/>
              </a:srgbClr>
            </a:outerShdw>
          </a:effectLst>
        </p:spPr>
      </p:pic>
      <p:pic>
        <p:nvPicPr>
          <p:cNvPr id="295" name="Google Shape;295;p38"/>
          <p:cNvPicPr preferRelativeResize="0"/>
          <p:nvPr/>
        </p:nvPicPr>
        <p:blipFill>
          <a:blip r:embed="rId5">
            <a:alphaModFix/>
          </a:blip>
          <a:stretch>
            <a:fillRect/>
          </a:stretch>
        </p:blipFill>
        <p:spPr>
          <a:xfrm>
            <a:off x="6563350" y="1249763"/>
            <a:ext cx="2379239" cy="1145963"/>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CDP aka Chrome DevTools Protocol: Explore</a:t>
            </a:r>
            <a:endParaRPr/>
          </a:p>
        </p:txBody>
      </p:sp>
      <p:sp>
        <p:nvSpPr>
          <p:cNvPr id="301" name="Google Shape;301;p39"/>
          <p:cNvSpPr txBox="1"/>
          <p:nvPr>
            <p:ph idx="1" type="body"/>
          </p:nvPr>
        </p:nvSpPr>
        <p:spPr>
          <a:xfrm>
            <a:off x="379425" y="1126650"/>
            <a:ext cx="4221000" cy="30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600"/>
              <a:t>API Explorer</a:t>
            </a:r>
            <a:endParaRPr sz="1600"/>
          </a:p>
          <a:p>
            <a:pPr indent="-342900" lvl="0" marL="457200" rtl="0" algn="l">
              <a:spcBef>
                <a:spcPts val="1200"/>
              </a:spcBef>
              <a:spcAft>
                <a:spcPts val="0"/>
              </a:spcAft>
              <a:buSzPts val="1800"/>
              <a:buChar char="-"/>
            </a:pPr>
            <a:r>
              <a:rPr lang="uk" sz="1600"/>
              <a:t>Official: </a:t>
            </a:r>
            <a:br>
              <a:rPr lang="uk" sz="1600"/>
            </a:br>
            <a:r>
              <a:rPr lang="uk" sz="1600" u="sng">
                <a:solidFill>
                  <a:schemeClr val="hlink"/>
                </a:solidFill>
                <a:hlinkClick r:id="rId3"/>
              </a:rPr>
              <a:t>chromedevtools.github.io</a:t>
            </a:r>
            <a:br>
              <a:rPr lang="uk" sz="1600" u="sng">
                <a:solidFill>
                  <a:schemeClr val="hlink"/>
                </a:solidFill>
                <a:hlinkClick r:id="rId4"/>
              </a:rPr>
            </a:br>
            <a:r>
              <a:rPr lang="uk" sz="1600" u="sng">
                <a:solidFill>
                  <a:schemeClr val="hlink"/>
                </a:solidFill>
                <a:hlinkClick r:id="rId5"/>
              </a:rPr>
              <a:t>/devtools-protocol</a:t>
            </a:r>
            <a:endParaRPr sz="1600"/>
          </a:p>
          <a:p>
            <a:pPr indent="-330200" lvl="0" marL="457200" rtl="0" algn="l">
              <a:spcBef>
                <a:spcPts val="0"/>
              </a:spcBef>
              <a:spcAft>
                <a:spcPts val="0"/>
              </a:spcAft>
              <a:buSzPts val="1600"/>
              <a:buChar char="-"/>
            </a:pPr>
            <a:r>
              <a:rPr lang="uk" sz="1600"/>
              <a:t>Alternative: </a:t>
            </a:r>
            <a:br>
              <a:rPr lang="uk" sz="1600"/>
            </a:br>
            <a:r>
              <a:rPr lang="uk" sz="1600" u="sng">
                <a:solidFill>
                  <a:schemeClr val="hlink"/>
                </a:solidFill>
                <a:hlinkClick r:id="rId6"/>
              </a:rPr>
              <a:t>vanilla.aslushnikov.com</a:t>
            </a:r>
            <a:endParaRPr sz="1600"/>
          </a:p>
          <a:p>
            <a:pPr indent="-330200" lvl="0" marL="457200" rtl="0" algn="l">
              <a:spcBef>
                <a:spcPts val="0"/>
              </a:spcBef>
              <a:spcAft>
                <a:spcPts val="0"/>
              </a:spcAft>
              <a:buSzPts val="1600"/>
              <a:buChar char="-"/>
            </a:pPr>
            <a:r>
              <a:rPr lang="uk" sz="1600"/>
              <a:t>Debug Proxy specific: </a:t>
            </a:r>
            <a:br>
              <a:rPr lang="uk" sz="1600"/>
            </a:br>
            <a:r>
              <a:rPr lang="uk" sz="1600" u="sng">
                <a:solidFill>
                  <a:schemeClr val="hlink"/>
                </a:solidFill>
                <a:hlinkClick r:id="rId7"/>
              </a:rPr>
              <a:t>mono-cdp.seclerp.me</a:t>
            </a:r>
            <a:endParaRPr sz="1200"/>
          </a:p>
        </p:txBody>
      </p:sp>
      <p:pic>
        <p:nvPicPr>
          <p:cNvPr id="302" name="Google Shape;302;p39"/>
          <p:cNvPicPr preferRelativeResize="0"/>
          <p:nvPr/>
        </p:nvPicPr>
        <p:blipFill>
          <a:blip r:embed="rId8">
            <a:alphaModFix/>
          </a:blip>
          <a:stretch>
            <a:fillRect/>
          </a:stretch>
        </p:blipFill>
        <p:spPr>
          <a:xfrm>
            <a:off x="4743075" y="1366813"/>
            <a:ext cx="4248751" cy="2409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CDP aka Chrome DevTools Protocol: Transport</a:t>
            </a:r>
            <a:endParaRPr/>
          </a:p>
        </p:txBody>
      </p:sp>
      <p:sp>
        <p:nvSpPr>
          <p:cNvPr id="308" name="Google Shape;308;p40"/>
          <p:cNvSpPr txBox="1"/>
          <p:nvPr>
            <p:ph idx="1" type="body"/>
          </p:nvPr>
        </p:nvSpPr>
        <p:spPr>
          <a:xfrm>
            <a:off x="311700" y="1152475"/>
            <a:ext cx="4478100" cy="3822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uk" sz="1600"/>
              <a:t>Works over WebSocket</a:t>
            </a:r>
            <a:endParaRPr sz="1600"/>
          </a:p>
          <a:p>
            <a:pPr indent="-330200" lvl="0" marL="457200" rtl="0" algn="l">
              <a:spcBef>
                <a:spcPts val="0"/>
              </a:spcBef>
              <a:spcAft>
                <a:spcPts val="0"/>
              </a:spcAft>
              <a:buSzPts val="1600"/>
              <a:buChar char="-"/>
            </a:pPr>
            <a:r>
              <a:rPr lang="uk" sz="1600"/>
              <a:t>Based on JSON-RPC 2.0*</a:t>
            </a:r>
            <a:endParaRPr sz="1600"/>
          </a:p>
          <a:p>
            <a:pPr indent="-330200" lvl="0" marL="457200" rtl="0" algn="l">
              <a:spcBef>
                <a:spcPts val="0"/>
              </a:spcBef>
              <a:spcAft>
                <a:spcPts val="0"/>
              </a:spcAft>
              <a:buSzPts val="1600"/>
              <a:buChar char="-"/>
            </a:pPr>
            <a:r>
              <a:rPr lang="uk" sz="1600"/>
              <a:t>Messages are strictly ordered</a:t>
            </a:r>
            <a:endParaRPr sz="1600"/>
          </a:p>
          <a:p>
            <a:pPr indent="-330200" lvl="0" marL="457200" rtl="0" algn="l">
              <a:spcBef>
                <a:spcPts val="0"/>
              </a:spcBef>
              <a:spcAft>
                <a:spcPts val="0"/>
              </a:spcAft>
              <a:buSzPts val="1600"/>
              <a:buChar char="-"/>
            </a:pPr>
            <a:r>
              <a:rPr lang="uk" sz="1600"/>
              <a:t>Supports buffering</a:t>
            </a:r>
            <a:endParaRPr sz="1600"/>
          </a:p>
          <a:p>
            <a:pPr indent="-330200" lvl="0" marL="457200" rtl="0" algn="l">
              <a:spcBef>
                <a:spcPts val="0"/>
              </a:spcBef>
              <a:spcAft>
                <a:spcPts val="0"/>
              </a:spcAft>
              <a:buSzPts val="1600"/>
              <a:buChar char="-"/>
            </a:pPr>
            <a:r>
              <a:rPr lang="uk" sz="1600"/>
              <a:t>Supports 3 types of messages:</a:t>
            </a:r>
            <a:endParaRPr sz="1600"/>
          </a:p>
          <a:p>
            <a:pPr indent="-330200" lvl="1" marL="914400" rtl="0" algn="l">
              <a:spcBef>
                <a:spcPts val="0"/>
              </a:spcBef>
              <a:spcAft>
                <a:spcPts val="0"/>
              </a:spcAft>
              <a:buSzPts val="1600"/>
              <a:buChar char="-"/>
            </a:pPr>
            <a:r>
              <a:rPr b="1" lang="uk" sz="1600"/>
              <a:t>Requests</a:t>
            </a:r>
            <a:r>
              <a:rPr lang="uk" sz="1600"/>
              <a:t> (client </a:t>
            </a:r>
            <a:r>
              <a:rPr lang="uk">
                <a:latin typeface="JetBrains Mono"/>
                <a:ea typeface="JetBrains Mono"/>
                <a:cs typeface="JetBrains Mono"/>
                <a:sym typeface="JetBrains Mono"/>
              </a:rPr>
              <a:t>-&gt;</a:t>
            </a:r>
            <a:r>
              <a:rPr lang="uk" sz="1600"/>
              <a:t> server, ordered</a:t>
            </a:r>
            <a:r>
              <a:rPr lang="uk" sz="1600"/>
              <a:t>)</a:t>
            </a:r>
            <a:endParaRPr sz="1600"/>
          </a:p>
          <a:p>
            <a:pPr indent="-330200" lvl="1" marL="914400" rtl="0" algn="l">
              <a:spcBef>
                <a:spcPts val="0"/>
              </a:spcBef>
              <a:spcAft>
                <a:spcPts val="0"/>
              </a:spcAft>
              <a:buSzPts val="1600"/>
              <a:buChar char="-"/>
            </a:pPr>
            <a:r>
              <a:rPr b="1" lang="uk" sz="1600"/>
              <a:t>Responses</a:t>
            </a:r>
            <a:r>
              <a:rPr lang="uk" sz="1600"/>
              <a:t> (client </a:t>
            </a:r>
            <a:r>
              <a:rPr lang="uk">
                <a:latin typeface="JetBrains Mono"/>
                <a:ea typeface="JetBrains Mono"/>
                <a:cs typeface="JetBrains Mono"/>
                <a:sym typeface="JetBrains Mono"/>
              </a:rPr>
              <a:t>-&gt;</a:t>
            </a:r>
            <a:r>
              <a:rPr lang="uk" sz="1600"/>
              <a:t> server, ordered)</a:t>
            </a:r>
            <a:endParaRPr sz="1600"/>
          </a:p>
          <a:p>
            <a:pPr indent="-330200" lvl="1" marL="914400" rtl="0" algn="l">
              <a:spcBef>
                <a:spcPts val="0"/>
              </a:spcBef>
              <a:spcAft>
                <a:spcPts val="0"/>
              </a:spcAft>
              <a:buSzPts val="1600"/>
              <a:buChar char="-"/>
            </a:pPr>
            <a:r>
              <a:rPr b="1" lang="uk" sz="1600"/>
              <a:t>Events</a:t>
            </a:r>
            <a:r>
              <a:rPr lang="uk" sz="1600"/>
              <a:t> (server </a:t>
            </a:r>
            <a:r>
              <a:rPr lang="uk">
                <a:latin typeface="JetBrains Mono"/>
                <a:ea typeface="JetBrains Mono"/>
                <a:cs typeface="JetBrains Mono"/>
                <a:sym typeface="JetBrains Mono"/>
              </a:rPr>
              <a:t>-&gt;</a:t>
            </a:r>
            <a:r>
              <a:rPr lang="uk" sz="1600"/>
              <a:t> client, unordered)</a:t>
            </a:r>
            <a:endParaRPr sz="1600"/>
          </a:p>
          <a:p>
            <a:pPr indent="-330200" lvl="0" marL="457200" rtl="0" algn="l">
              <a:spcBef>
                <a:spcPts val="0"/>
              </a:spcBef>
              <a:spcAft>
                <a:spcPts val="0"/>
              </a:spcAft>
              <a:buSzPts val="1600"/>
              <a:buChar char="-"/>
            </a:pPr>
            <a:r>
              <a:rPr lang="uk" sz="1600"/>
              <a:t>Supports sessions (in our case, session per browser tab)</a:t>
            </a:r>
            <a:endParaRPr sz="1600"/>
          </a:p>
        </p:txBody>
      </p:sp>
      <p:sp>
        <p:nvSpPr>
          <p:cNvPr id="309" name="Google Shape;309;p40"/>
          <p:cNvSpPr txBox="1"/>
          <p:nvPr>
            <p:ph idx="1" type="body"/>
          </p:nvPr>
        </p:nvSpPr>
        <p:spPr>
          <a:xfrm>
            <a:off x="4719600" y="1152475"/>
            <a:ext cx="4349700" cy="374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uk" sz="1600"/>
              <a:t>Examples</a:t>
            </a:r>
            <a:endParaRPr b="1" sz="1600"/>
          </a:p>
          <a:p>
            <a:pPr indent="-342900" lvl="0" marL="457200" rtl="0" algn="l">
              <a:spcBef>
                <a:spcPts val="1200"/>
              </a:spcBef>
              <a:spcAft>
                <a:spcPts val="0"/>
              </a:spcAft>
              <a:buSzPts val="1800"/>
              <a:buChar char="-"/>
            </a:pPr>
            <a:r>
              <a:rPr lang="uk" sz="1600"/>
              <a:t>Request:</a:t>
            </a:r>
            <a:br>
              <a:rPr lang="uk" sz="1600"/>
            </a:br>
            <a:r>
              <a:rPr lang="uk" sz="1200">
                <a:solidFill>
                  <a:srgbClr val="3B3B3B"/>
                </a:solidFill>
                <a:highlight>
                  <a:srgbClr val="FFFFFF"/>
                </a:highlight>
                <a:latin typeface="JetBrains Mono"/>
                <a:ea typeface="JetBrains Mono"/>
                <a:cs typeface="JetBrains Mono"/>
                <a:sym typeface="JetBrains Mono"/>
              </a:rPr>
              <a:t>{</a:t>
            </a:r>
            <a:r>
              <a:rPr lang="uk" sz="1200">
                <a:solidFill>
                  <a:srgbClr val="0451A5"/>
                </a:solidFill>
                <a:highlight>
                  <a:srgbClr val="FFFFFF"/>
                </a:highlight>
                <a:latin typeface="JetBrains Mono"/>
                <a:ea typeface="JetBrains Mono"/>
                <a:cs typeface="JetBrains Mono"/>
                <a:sym typeface="JetBrains Mono"/>
              </a:rPr>
              <a:t>"id"</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098658"/>
                </a:solidFill>
                <a:highlight>
                  <a:srgbClr val="FFFFFF"/>
                </a:highlight>
                <a:latin typeface="JetBrains Mono"/>
                <a:ea typeface="JetBrains Mono"/>
                <a:cs typeface="JetBrains Mono"/>
                <a:sym typeface="JetBrains Mono"/>
              </a:rPr>
              <a:t>10</a:t>
            </a:r>
            <a:r>
              <a:rPr lang="uk" sz="1200">
                <a:solidFill>
                  <a:srgbClr val="3B3B3B"/>
                </a:solidFill>
                <a:highlight>
                  <a:srgbClr val="FFFFFF"/>
                </a:highlight>
                <a:latin typeface="JetBrains Mono"/>
                <a:ea typeface="JetBrains Mono"/>
                <a:cs typeface="JetBrains Mono"/>
                <a:sym typeface="JetBrains Mono"/>
              </a:rPr>
              <a:t>, </a:t>
            </a:r>
            <a:r>
              <a:rPr lang="uk" sz="1200">
                <a:solidFill>
                  <a:srgbClr val="0451A5"/>
                </a:solidFill>
                <a:highlight>
                  <a:srgbClr val="FFFFFF"/>
                </a:highlight>
                <a:latin typeface="JetBrains Mono"/>
                <a:ea typeface="JetBrains Mono"/>
                <a:cs typeface="JetBrains Mono"/>
                <a:sym typeface="JetBrains Mono"/>
              </a:rPr>
              <a:t>"method"</a:t>
            </a:r>
            <a:r>
              <a:rPr lang="uk" sz="1200">
                <a:solidFill>
                  <a:srgbClr val="3B3B3B"/>
                </a:solidFill>
                <a:highlight>
                  <a:srgbClr val="FFFFFF"/>
                </a:highlight>
                <a:latin typeface="JetBrains Mono"/>
                <a:ea typeface="JetBrains Mono"/>
                <a:cs typeface="JetBrains Mono"/>
                <a:sym typeface="JetBrains Mono"/>
              </a:rPr>
              <a:t>: </a:t>
            </a:r>
            <a:r>
              <a:rPr lang="uk" sz="1200">
                <a:solidFill>
                  <a:srgbClr val="A31515"/>
                </a:solidFill>
                <a:highlight>
                  <a:srgbClr val="FFFFFF"/>
                </a:highlight>
                <a:latin typeface="JetBrains Mono"/>
                <a:ea typeface="JetBrains Mono"/>
                <a:cs typeface="JetBrains Mono"/>
                <a:sym typeface="JetBrains Mono"/>
              </a:rPr>
              <a:t>"Page.navigate"</a:t>
            </a:r>
            <a:r>
              <a:rPr lang="uk" sz="1200">
                <a:solidFill>
                  <a:srgbClr val="3B3B3B"/>
                </a:solidFill>
                <a:highlight>
                  <a:srgbClr val="FFFFFF"/>
                </a:highlight>
                <a:latin typeface="JetBrains Mono"/>
                <a:ea typeface="JetBrains Mono"/>
                <a:cs typeface="JetBrains Mono"/>
                <a:sym typeface="JetBrains Mono"/>
              </a:rPr>
              <a:t>, </a:t>
            </a:r>
            <a:r>
              <a:rPr lang="uk" sz="1200">
                <a:solidFill>
                  <a:srgbClr val="0451A5"/>
                </a:solidFill>
                <a:highlight>
                  <a:srgbClr val="FFFFFF"/>
                </a:highlight>
                <a:latin typeface="JetBrains Mono"/>
                <a:ea typeface="JetBrains Mono"/>
                <a:cs typeface="JetBrains Mono"/>
                <a:sym typeface="JetBrains Mono"/>
              </a:rPr>
              <a:t>"params"</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0451A5"/>
                </a:solidFill>
                <a:highlight>
                  <a:srgbClr val="FFFFFF"/>
                </a:highlight>
                <a:latin typeface="JetBrains Mono"/>
                <a:ea typeface="JetBrains Mono"/>
                <a:cs typeface="JetBrains Mono"/>
                <a:sym typeface="JetBrains Mono"/>
              </a:rPr>
              <a:t>"url"</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A31515"/>
                </a:solidFill>
                <a:highlight>
                  <a:srgbClr val="FFFFFF"/>
                </a:highlight>
                <a:latin typeface="JetBrains Mono"/>
                <a:ea typeface="JetBrains Mono"/>
                <a:cs typeface="JetBrains Mono"/>
                <a:sym typeface="JetBrains Mono"/>
              </a:rPr>
              <a:t>"</a:t>
            </a:r>
            <a:r>
              <a:rPr lang="uk" sz="1200" u="sng">
                <a:solidFill>
                  <a:schemeClr val="hlink"/>
                </a:solidFill>
                <a:highlight>
                  <a:srgbClr val="FFFFFF"/>
                </a:highlight>
                <a:latin typeface="JetBrains Mono"/>
                <a:ea typeface="JetBrains Mono"/>
                <a:cs typeface="JetBrains Mono"/>
                <a:sym typeface="JetBrains Mono"/>
                <a:hlinkClick r:id="rId3"/>
              </a:rPr>
              <a:t>http://localhost:5170/</a:t>
            </a:r>
            <a:r>
              <a:rPr lang="uk" sz="1200">
                <a:solidFill>
                  <a:srgbClr val="A31515"/>
                </a:solidFill>
                <a:highlight>
                  <a:srgbClr val="FFFFFF"/>
                </a:highlight>
                <a:latin typeface="JetBrains Mono"/>
                <a:ea typeface="JetBrains Mono"/>
                <a:cs typeface="JetBrains Mono"/>
                <a:sym typeface="JetBrains Mono"/>
              </a:rPr>
              <a:t>"</a:t>
            </a:r>
            <a:r>
              <a:rPr lang="uk" sz="1200">
                <a:solidFill>
                  <a:srgbClr val="3B3B3B"/>
                </a:solidFill>
                <a:highlight>
                  <a:srgbClr val="FFFFFF"/>
                </a:highlight>
                <a:latin typeface="JetBrains Mono"/>
                <a:ea typeface="JetBrains Mono"/>
                <a:cs typeface="JetBrains Mono"/>
                <a:sym typeface="JetBrains Mono"/>
              </a:rPr>
              <a:t>}}</a:t>
            </a:r>
            <a:br>
              <a:rPr lang="uk" sz="1200">
                <a:solidFill>
                  <a:srgbClr val="3B3B3B"/>
                </a:solidFill>
                <a:highlight>
                  <a:srgbClr val="FFFFFF"/>
                </a:highlight>
                <a:latin typeface="JetBrains Mono"/>
                <a:ea typeface="JetBrains Mono"/>
                <a:cs typeface="JetBrains Mono"/>
                <a:sym typeface="JetBrains Mono"/>
              </a:rPr>
            </a:br>
            <a:endParaRPr sz="1200">
              <a:solidFill>
                <a:srgbClr val="3B3B3B"/>
              </a:solidFill>
              <a:highlight>
                <a:srgbClr val="FFFFFF"/>
              </a:highlight>
              <a:latin typeface="JetBrains Mono"/>
              <a:ea typeface="JetBrains Mono"/>
              <a:cs typeface="JetBrains Mono"/>
              <a:sym typeface="JetBrains Mono"/>
            </a:endParaRPr>
          </a:p>
          <a:p>
            <a:pPr indent="-330200" lvl="0" marL="457200" rtl="0" algn="l">
              <a:spcBef>
                <a:spcPts val="0"/>
              </a:spcBef>
              <a:spcAft>
                <a:spcPts val="0"/>
              </a:spcAft>
              <a:buSzPts val="1600"/>
              <a:buChar char="-"/>
            </a:pPr>
            <a:r>
              <a:rPr lang="uk" sz="1600"/>
              <a:t>Response:</a:t>
            </a:r>
            <a:br>
              <a:rPr lang="uk" sz="1600"/>
            </a:br>
            <a:r>
              <a:rPr lang="uk" sz="1200">
                <a:solidFill>
                  <a:srgbClr val="3B3B3B"/>
                </a:solidFill>
                <a:highlight>
                  <a:srgbClr val="FFFFFF"/>
                </a:highlight>
                <a:latin typeface="JetBrains Mono"/>
                <a:ea typeface="JetBrains Mono"/>
                <a:cs typeface="JetBrains Mono"/>
                <a:sym typeface="JetBrains Mono"/>
              </a:rPr>
              <a:t>{</a:t>
            </a:r>
            <a:r>
              <a:rPr lang="uk" sz="1200">
                <a:solidFill>
                  <a:srgbClr val="0451A5"/>
                </a:solidFill>
                <a:highlight>
                  <a:srgbClr val="FFFFFF"/>
                </a:highlight>
                <a:latin typeface="JetBrains Mono"/>
                <a:ea typeface="JetBrains Mono"/>
                <a:cs typeface="JetBrains Mono"/>
                <a:sym typeface="JetBrains Mono"/>
              </a:rPr>
              <a:t>"id"</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098658"/>
                </a:solidFill>
                <a:highlight>
                  <a:srgbClr val="FFFFFF"/>
                </a:highlight>
                <a:latin typeface="JetBrains Mono"/>
                <a:ea typeface="JetBrains Mono"/>
                <a:cs typeface="JetBrains Mono"/>
                <a:sym typeface="JetBrains Mono"/>
              </a:rPr>
              <a:t>10</a:t>
            </a:r>
            <a:r>
              <a:rPr lang="uk" sz="1200">
                <a:solidFill>
                  <a:srgbClr val="3B3B3B"/>
                </a:solidFill>
                <a:highlight>
                  <a:srgbClr val="FFFFFF"/>
                </a:highlight>
                <a:latin typeface="JetBrains Mono"/>
                <a:ea typeface="JetBrains Mono"/>
                <a:cs typeface="JetBrains Mono"/>
                <a:sym typeface="JetBrains Mono"/>
              </a:rPr>
              <a:t>, </a:t>
            </a:r>
            <a:r>
              <a:rPr lang="uk" sz="1200">
                <a:solidFill>
                  <a:srgbClr val="0451A5"/>
                </a:solidFill>
                <a:highlight>
                  <a:srgbClr val="FFFFFF"/>
                </a:highlight>
                <a:latin typeface="JetBrains Mono"/>
                <a:ea typeface="JetBrains Mono"/>
                <a:cs typeface="JetBrains Mono"/>
                <a:sym typeface="JetBrains Mono"/>
              </a:rPr>
              <a:t>“result”: </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A31515"/>
                </a:solidFill>
                <a:highlight>
                  <a:srgbClr val="FFFFFF"/>
                </a:highlight>
                <a:latin typeface="JetBrains Mono"/>
                <a:ea typeface="JetBrains Mono"/>
                <a:cs typeface="JetBrains Mono"/>
                <a:sym typeface="JetBrains Mono"/>
              </a:rPr>
              <a:t>"frameId"</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A31515"/>
                </a:solidFill>
                <a:highlight>
                  <a:srgbClr val="FFFFFF"/>
                </a:highlight>
                <a:latin typeface="JetBrains Mono"/>
                <a:ea typeface="JetBrains Mono"/>
                <a:cs typeface="JetBrains Mono"/>
                <a:sym typeface="JetBrains Mono"/>
              </a:rPr>
              <a:t>"…"</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A31515"/>
                </a:solidFill>
                <a:highlight>
                  <a:srgbClr val="FFFFFF"/>
                </a:highlight>
                <a:latin typeface="JetBrains Mono"/>
                <a:ea typeface="JetBrains Mono"/>
                <a:cs typeface="JetBrains Mono"/>
                <a:sym typeface="JetBrains Mono"/>
              </a:rPr>
              <a:t>"loaderId"</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A31515"/>
                </a:solidFill>
                <a:highlight>
                  <a:srgbClr val="FFFFFF"/>
                </a:highlight>
                <a:latin typeface="JetBrains Mono"/>
                <a:ea typeface="JetBrains Mono"/>
                <a:cs typeface="JetBrains Mono"/>
                <a:sym typeface="JetBrains Mono"/>
              </a:rPr>
              <a:t>"…"</a:t>
            </a:r>
            <a:r>
              <a:rPr lang="uk" sz="1200">
                <a:solidFill>
                  <a:srgbClr val="3B3B3B"/>
                </a:solidFill>
                <a:highlight>
                  <a:srgbClr val="FFFFFF"/>
                </a:highlight>
                <a:latin typeface="JetBrains Mono"/>
                <a:ea typeface="JetBrains Mono"/>
                <a:cs typeface="JetBrains Mono"/>
                <a:sym typeface="JetBrains Mono"/>
              </a:rPr>
              <a:t>}}</a:t>
            </a:r>
            <a:br>
              <a:rPr lang="uk" sz="1200">
                <a:solidFill>
                  <a:srgbClr val="3B3B3B"/>
                </a:solidFill>
                <a:highlight>
                  <a:srgbClr val="FFFFFF"/>
                </a:highlight>
                <a:latin typeface="JetBrains Mono"/>
                <a:ea typeface="JetBrains Mono"/>
                <a:cs typeface="JetBrains Mono"/>
                <a:sym typeface="JetBrains Mono"/>
              </a:rPr>
            </a:br>
            <a:endParaRPr sz="1200">
              <a:solidFill>
                <a:srgbClr val="3B3B3B"/>
              </a:solidFill>
              <a:highlight>
                <a:srgbClr val="FFFFFF"/>
              </a:highlight>
              <a:latin typeface="JetBrains Mono"/>
              <a:ea typeface="JetBrains Mono"/>
              <a:cs typeface="JetBrains Mono"/>
              <a:sym typeface="JetBrains Mono"/>
            </a:endParaRPr>
          </a:p>
          <a:p>
            <a:pPr indent="-330200" lvl="0" marL="457200" rtl="0" algn="l">
              <a:spcBef>
                <a:spcPts val="0"/>
              </a:spcBef>
              <a:spcAft>
                <a:spcPts val="0"/>
              </a:spcAft>
              <a:buSzPts val="1600"/>
              <a:buChar char="-"/>
            </a:pPr>
            <a:r>
              <a:rPr lang="uk" sz="1600"/>
              <a:t>Event:</a:t>
            </a:r>
            <a:br>
              <a:rPr lang="uk" sz="1600"/>
            </a:br>
            <a:r>
              <a:rPr lang="uk" sz="1200">
                <a:solidFill>
                  <a:srgbClr val="3B3B3B"/>
                </a:solidFill>
                <a:highlight>
                  <a:srgbClr val="FFFFFF"/>
                </a:highlight>
                <a:latin typeface="JetBrains Mono"/>
                <a:ea typeface="JetBrains Mono"/>
                <a:cs typeface="JetBrains Mono"/>
                <a:sym typeface="JetBrains Mono"/>
              </a:rPr>
              <a:t>{</a:t>
            </a:r>
            <a:r>
              <a:rPr lang="uk" sz="1200">
                <a:solidFill>
                  <a:srgbClr val="0451A5"/>
                </a:solidFill>
                <a:highlight>
                  <a:srgbClr val="FFFFFF"/>
                </a:highlight>
                <a:latin typeface="JetBrains Mono"/>
                <a:ea typeface="JetBrains Mono"/>
                <a:cs typeface="JetBrains Mono"/>
                <a:sym typeface="JetBrains Mono"/>
              </a:rPr>
              <a:t>"method"</a:t>
            </a:r>
            <a:r>
              <a:rPr lang="uk" sz="1200">
                <a:solidFill>
                  <a:srgbClr val="3B3B3B"/>
                </a:solidFill>
                <a:highlight>
                  <a:srgbClr val="FFFFFF"/>
                </a:highlight>
                <a:latin typeface="JetBrains Mono"/>
                <a:ea typeface="JetBrains Mono"/>
                <a:cs typeface="JetBrains Mono"/>
                <a:sym typeface="JetBrains Mono"/>
              </a:rPr>
              <a:t>: </a:t>
            </a:r>
            <a:r>
              <a:rPr lang="uk" sz="1200">
                <a:solidFill>
                  <a:srgbClr val="A31515"/>
                </a:solidFill>
                <a:highlight>
                  <a:srgbClr val="FFFFFF"/>
                </a:highlight>
                <a:latin typeface="JetBrains Mono"/>
                <a:ea typeface="JetBrains Mono"/>
                <a:cs typeface="JetBrains Mono"/>
                <a:sym typeface="JetBrains Mono"/>
              </a:rPr>
              <a:t>"Network.requestServedFromCache"</a:t>
            </a:r>
            <a:r>
              <a:rPr lang="uk" sz="1200">
                <a:solidFill>
                  <a:srgbClr val="3B3B3B"/>
                </a:solidFill>
                <a:highlight>
                  <a:srgbClr val="FFFFFF"/>
                </a:highlight>
                <a:latin typeface="JetBrains Mono"/>
                <a:ea typeface="JetBrains Mono"/>
                <a:cs typeface="JetBrains Mono"/>
                <a:sym typeface="JetBrains Mono"/>
              </a:rPr>
              <a:t>, </a:t>
            </a:r>
            <a:r>
              <a:rPr lang="uk" sz="1200">
                <a:solidFill>
                  <a:srgbClr val="0451A5"/>
                </a:solidFill>
                <a:highlight>
                  <a:srgbClr val="FFFFFF"/>
                </a:highlight>
                <a:latin typeface="JetBrains Mono"/>
                <a:ea typeface="JetBrains Mono"/>
                <a:cs typeface="JetBrains Mono"/>
                <a:sym typeface="JetBrains Mono"/>
              </a:rPr>
              <a:t>"params"</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A31515"/>
                </a:solidFill>
                <a:highlight>
                  <a:srgbClr val="FFFFFF"/>
                </a:highlight>
                <a:latin typeface="JetBrains Mono"/>
                <a:ea typeface="JetBrains Mono"/>
                <a:cs typeface="JetBrains Mono"/>
                <a:sym typeface="JetBrains Mono"/>
              </a:rPr>
              <a:t>"requestId"</a:t>
            </a:r>
            <a:r>
              <a:rPr lang="uk" sz="1200">
                <a:solidFill>
                  <a:srgbClr val="3B3B3B"/>
                </a:solidFill>
                <a:highlight>
                  <a:srgbClr val="FFFFFF"/>
                </a:highlight>
                <a:latin typeface="JetBrains Mono"/>
                <a:ea typeface="JetBrains Mono"/>
                <a:cs typeface="JetBrains Mono"/>
                <a:sym typeface="JetBrains Mono"/>
              </a:rPr>
              <a:t>:</a:t>
            </a:r>
            <a:r>
              <a:rPr lang="uk" sz="1200">
                <a:solidFill>
                  <a:srgbClr val="A31515"/>
                </a:solidFill>
                <a:highlight>
                  <a:srgbClr val="FFFFFF"/>
                </a:highlight>
                <a:latin typeface="JetBrains Mono"/>
                <a:ea typeface="JetBrains Mono"/>
                <a:cs typeface="JetBrains Mono"/>
                <a:sym typeface="JetBrains Mono"/>
              </a:rPr>
              <a:t>"98279.21"</a:t>
            </a:r>
            <a:r>
              <a:rPr lang="uk" sz="1200">
                <a:solidFill>
                  <a:srgbClr val="3B3B3B"/>
                </a:solidFill>
                <a:highlight>
                  <a:srgbClr val="FFFFFF"/>
                </a:highlight>
                <a:latin typeface="JetBrains Mono"/>
                <a:ea typeface="JetBrains Mono"/>
                <a:cs typeface="JetBrains Mono"/>
                <a:sym typeface="JetBrains Mono"/>
              </a:rPr>
              <a:t>}}</a:t>
            </a:r>
            <a:br>
              <a:rPr lang="uk" sz="1200"/>
            </a:b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CDP aka Chrome DevTools Protocol: Targets</a:t>
            </a:r>
            <a:endParaRPr/>
          </a:p>
        </p:txBody>
      </p:sp>
      <p:sp>
        <p:nvSpPr>
          <p:cNvPr id="315" name="Google Shape;315;p41"/>
          <p:cNvSpPr txBox="1"/>
          <p:nvPr>
            <p:ph idx="1" type="body"/>
          </p:nvPr>
        </p:nvSpPr>
        <p:spPr>
          <a:xfrm>
            <a:off x="311700" y="1152475"/>
            <a:ext cx="4478100" cy="3822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uk" sz="1600"/>
              <a:t>Target defines anything that debugger could be attached to. Examples:</a:t>
            </a:r>
            <a:endParaRPr sz="1600"/>
          </a:p>
          <a:p>
            <a:pPr indent="-330200" lvl="1" marL="914400" rtl="0" algn="l">
              <a:spcBef>
                <a:spcPts val="0"/>
              </a:spcBef>
              <a:spcAft>
                <a:spcPts val="0"/>
              </a:spcAft>
              <a:buSzPts val="1600"/>
              <a:buChar char="-"/>
            </a:pPr>
            <a:r>
              <a:rPr b="1" lang="uk" sz="1600"/>
              <a:t>A browser</a:t>
            </a:r>
            <a:endParaRPr b="1" sz="1600"/>
          </a:p>
          <a:p>
            <a:pPr indent="-330200" lvl="1" marL="914400" rtl="0" algn="l">
              <a:spcBef>
                <a:spcPts val="0"/>
              </a:spcBef>
              <a:spcAft>
                <a:spcPts val="0"/>
              </a:spcAft>
              <a:buSzPts val="1600"/>
              <a:buChar char="-"/>
            </a:pPr>
            <a:r>
              <a:rPr b="1" lang="uk" sz="1600"/>
              <a:t>A page</a:t>
            </a:r>
            <a:endParaRPr b="1" sz="1600"/>
          </a:p>
          <a:p>
            <a:pPr indent="-330200" lvl="1" marL="914400" rtl="0" algn="l">
              <a:spcBef>
                <a:spcPts val="0"/>
              </a:spcBef>
              <a:spcAft>
                <a:spcPts val="0"/>
              </a:spcAft>
              <a:buSzPts val="1600"/>
              <a:buChar char="-"/>
            </a:pPr>
            <a:r>
              <a:rPr lang="uk" sz="1600"/>
              <a:t>A service worker</a:t>
            </a:r>
            <a:endParaRPr sz="1600"/>
          </a:p>
          <a:p>
            <a:pPr indent="-330200" lvl="1" marL="914400" rtl="0" algn="l">
              <a:spcBef>
                <a:spcPts val="0"/>
              </a:spcBef>
              <a:spcAft>
                <a:spcPts val="0"/>
              </a:spcAft>
              <a:buSzPts val="1600"/>
              <a:buChar char="-"/>
            </a:pPr>
            <a:r>
              <a:rPr lang="uk" sz="1600"/>
              <a:t>A background page</a:t>
            </a:r>
            <a:endParaRPr sz="1600"/>
          </a:p>
          <a:p>
            <a:pPr indent="-330200" lvl="1" marL="914400" rtl="0" algn="l">
              <a:spcBef>
                <a:spcPts val="0"/>
              </a:spcBef>
              <a:spcAft>
                <a:spcPts val="0"/>
              </a:spcAft>
              <a:buSzPts val="1600"/>
              <a:buChar char="-"/>
            </a:pPr>
            <a:r>
              <a:rPr lang="uk" sz="1600"/>
              <a:t>…</a:t>
            </a:r>
            <a:endParaRPr sz="1600"/>
          </a:p>
          <a:p>
            <a:pPr indent="-330200" lvl="0" marL="457200" rtl="0" algn="l">
              <a:spcBef>
                <a:spcPts val="0"/>
              </a:spcBef>
              <a:spcAft>
                <a:spcPts val="0"/>
              </a:spcAft>
              <a:buSzPts val="1600"/>
              <a:buChar char="-"/>
            </a:pPr>
            <a:r>
              <a:rPr lang="uk" sz="1600"/>
              <a:t>One target session could be created from another (e.g. </a:t>
            </a:r>
            <a:r>
              <a:rPr b="1" lang="uk" sz="1600"/>
              <a:t>page target</a:t>
            </a:r>
            <a:r>
              <a:rPr lang="uk" sz="1600"/>
              <a:t> session from </a:t>
            </a:r>
            <a:r>
              <a:rPr b="1" lang="uk" sz="1600"/>
              <a:t>browser target</a:t>
            </a:r>
            <a:r>
              <a:rPr lang="uk" sz="1600"/>
              <a:t> session)</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uk" sz="2800"/>
              <a:t>Prologue: About </a:t>
            </a:r>
            <a:r>
              <a:rPr lang="uk" sz="2800"/>
              <a:t>.NET WebAssembly</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uk" sz="2800"/>
              <a:t>Chapter 4: Implementation</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CDP Client</a:t>
            </a:r>
            <a:endParaRPr/>
          </a:p>
        </p:txBody>
      </p:sp>
      <p:sp>
        <p:nvSpPr>
          <p:cNvPr id="326" name="Google Shape;326;p43"/>
          <p:cNvSpPr txBox="1"/>
          <p:nvPr>
            <p:ph idx="1" type="body"/>
          </p:nvPr>
        </p:nvSpPr>
        <p:spPr>
          <a:xfrm>
            <a:off x="236175" y="951050"/>
            <a:ext cx="8520600" cy="394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uk" sz="1000">
                <a:solidFill>
                  <a:srgbClr val="008000"/>
                </a:solidFill>
                <a:highlight>
                  <a:srgbClr val="FFFFFF"/>
                </a:highlight>
                <a:latin typeface="JetBrains Mono"/>
                <a:ea typeface="JetBrains Mono"/>
                <a:cs typeface="JetBrains Mono"/>
                <a:sym typeface="JetBrains Mono"/>
              </a:rPr>
              <a:t>// Creating connection</a:t>
            </a:r>
            <a:endParaRPr sz="1000">
              <a:solidFill>
                <a:srgbClr val="008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00FF"/>
                </a:solidFill>
                <a:highlight>
                  <a:srgbClr val="FFFFFF"/>
                </a:highlight>
                <a:latin typeface="JetBrains Mono"/>
                <a:ea typeface="JetBrains Mono"/>
                <a:cs typeface="JetBrains Mono"/>
                <a:sym typeface="JetBrains Mono"/>
              </a:rPr>
              <a:t>var</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connection</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00"/>
                </a:solidFill>
                <a:highlight>
                  <a:srgbClr val="FFFFFF"/>
                </a:highlight>
                <a:latin typeface="JetBrains Mono"/>
                <a:ea typeface="JetBrains Mono"/>
                <a:cs typeface="JetBrains Mono"/>
                <a:sym typeface="JetBrains Mono"/>
              </a:rPr>
              <a: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FF"/>
                </a:solidFill>
                <a:highlight>
                  <a:srgbClr val="FFFFFF"/>
                </a:highlight>
                <a:latin typeface="JetBrains Mono"/>
                <a:ea typeface="JetBrains Mono"/>
                <a:cs typeface="JetBrains Mono"/>
                <a:sym typeface="JetBrains Mono"/>
              </a:rPr>
              <a:t>new</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267F99"/>
                </a:solidFill>
                <a:highlight>
                  <a:srgbClr val="FFFFFF"/>
                </a:highlight>
                <a:latin typeface="JetBrains Mono"/>
                <a:ea typeface="JetBrains Mono"/>
                <a:cs typeface="JetBrains Mono"/>
                <a:sym typeface="JetBrains Mono"/>
              </a:rPr>
              <a:t>DefaultProtocolClient</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0000FF"/>
                </a:solidFill>
                <a:highlight>
                  <a:srgbClr val="FFFFFF"/>
                </a:highlight>
                <a:latin typeface="JetBrains Mono"/>
                <a:ea typeface="JetBrains Mono"/>
                <a:cs typeface="JetBrains Mono"/>
                <a:sym typeface="JetBrains Mono"/>
              </a:rPr>
              <a:t>new</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267F99"/>
                </a:solidFill>
                <a:highlight>
                  <a:srgbClr val="FFFFFF"/>
                </a:highlight>
                <a:latin typeface="JetBrains Mono"/>
                <a:ea typeface="JetBrains Mono"/>
                <a:cs typeface="JetBrains Mono"/>
                <a:sym typeface="JetBrains Mono"/>
              </a:rPr>
              <a:t>Uri</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A31515"/>
                </a:solidFill>
                <a:highlight>
                  <a:srgbClr val="FFFFFF"/>
                </a:highlight>
                <a:latin typeface="JetBrains Mono"/>
                <a:ea typeface="JetBrains Mono"/>
                <a:cs typeface="JetBrains Mono"/>
                <a:sym typeface="JetBrains Mono"/>
              </a:rPr>
              <a:t>"ws://localhost:5151"</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logger</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267F99"/>
                </a:solidFill>
                <a:highlight>
                  <a:srgbClr val="FFFFFF"/>
                </a:highlight>
                <a:latin typeface="JetBrains Mono"/>
                <a:ea typeface="JetBrains Mono"/>
                <a:cs typeface="JetBrains Mono"/>
                <a:sym typeface="JetBrains Mono"/>
              </a:rPr>
              <a:t>await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267F99"/>
                </a:solidFill>
                <a:highlight>
                  <a:srgbClr val="FFFFFF"/>
                </a:highlight>
                <a:latin typeface="JetBrains Mono"/>
                <a:ea typeface="JetBrains Mono"/>
                <a:cs typeface="JetBrains Mono"/>
                <a:sym typeface="JetBrains Mono"/>
              </a:rPr>
              <a:t>connection</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ConnectAsync</a:t>
            </a:r>
            <a:r>
              <a:rPr lang="uk" sz="1000">
                <a:solidFill>
                  <a:srgbClr val="3B3B3B"/>
                </a:solidFill>
                <a:highlight>
                  <a:srgbClr val="FFFFFF"/>
                </a:highlight>
                <a:latin typeface="JetBrains Mono"/>
                <a:ea typeface="JetBrains Mono"/>
                <a:cs typeface="JetBrains Mono"/>
                <a:sym typeface="JetBrains Mono"/>
              </a:rPr>
              <a:t>(cancellationToken);</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8000"/>
                </a:solidFill>
                <a:highlight>
                  <a:srgbClr val="FFFFFF"/>
                </a:highlight>
                <a:latin typeface="JetBrains Mono"/>
                <a:ea typeface="JetBrains Mono"/>
                <a:cs typeface="JetBrains Mono"/>
                <a:sym typeface="JetBrains Mono"/>
              </a:rPr>
              <a:t>// Sending commands</a:t>
            </a:r>
            <a:endParaRPr sz="1000">
              <a:solidFill>
                <a:srgbClr val="008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00FF"/>
                </a:solidFill>
                <a:highlight>
                  <a:srgbClr val="FFFFFF"/>
                </a:highlight>
                <a:latin typeface="JetBrains Mono"/>
                <a:ea typeface="JetBrains Mono"/>
                <a:cs typeface="JetBrains Mono"/>
                <a:sym typeface="JetBrains Mono"/>
              </a:rPr>
              <a:t>var</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response</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00"/>
                </a:solidFill>
                <a:highlight>
                  <a:srgbClr val="FFFFFF"/>
                </a:highlight>
                <a:latin typeface="JetBrains Mono"/>
                <a:ea typeface="JetBrains Mono"/>
                <a:cs typeface="JetBrains Mono"/>
                <a:sym typeface="JetBrains Mono"/>
              </a:rPr>
              <a: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FF"/>
                </a:solidFill>
                <a:highlight>
                  <a:srgbClr val="FFFFFF"/>
                </a:highlight>
                <a:latin typeface="JetBrains Mono"/>
                <a:ea typeface="JetBrains Mono"/>
                <a:cs typeface="JetBrains Mono"/>
                <a:sym typeface="JetBrains Mono"/>
              </a:rPr>
              <a:t>await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connection</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SendCommandAsync</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    Domains</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001080"/>
                </a:solidFill>
                <a:highlight>
                  <a:srgbClr val="FFFFFF"/>
                </a:highlight>
                <a:latin typeface="JetBrains Mono"/>
                <a:ea typeface="JetBrains Mono"/>
                <a:cs typeface="JetBrains Mono"/>
                <a:sym typeface="JetBrains Mono"/>
              </a:rPr>
              <a:t>DotnetDebugger</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SetDebuggerProperty</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        JustMyCodeStepping</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FF"/>
                </a:solidFill>
                <a:highlight>
                  <a:srgbClr val="FFFFFF"/>
                </a:highlight>
                <a:latin typeface="JetBrains Mono"/>
                <a:ea typeface="JetBrains Mono"/>
                <a:cs typeface="JetBrains Mono"/>
                <a:sym typeface="JetBrains Mono"/>
              </a:rPr>
              <a:t>true</a:t>
            </a:r>
            <a:endParaRPr sz="1000">
              <a:solidFill>
                <a:srgbClr val="0000FF"/>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3B3B3B"/>
                </a:solidFill>
                <a:highlight>
                  <a:srgbClr val="FFFFFF"/>
                </a:highlight>
                <a:latin typeface="JetBrains Mono"/>
                <a:ea typeface="JetBrains Mono"/>
                <a:cs typeface="JetBrains Mono"/>
                <a:sym typeface="JetBrains Mono"/>
              </a:rPr>
              <a:t>    )</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8000"/>
                </a:solidFill>
                <a:highlight>
                  <a:srgbClr val="FFFFFF"/>
                </a:highlight>
                <a:latin typeface="JetBrains Mono"/>
                <a:ea typeface="JetBrains Mono"/>
                <a:cs typeface="JetBrains Mono"/>
                <a:sym typeface="JetBrains Mono"/>
              </a:rPr>
              <a:t>// Firing commands (when we're not interested in response)</a:t>
            </a:r>
            <a:endParaRPr sz="1000">
              <a:solidFill>
                <a:srgbClr val="008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267F99"/>
                </a:solidFill>
                <a:highlight>
                  <a:srgbClr val="FFFFFF"/>
                </a:highlight>
                <a:latin typeface="JetBrains Mono"/>
                <a:ea typeface="JetBrains Mono"/>
                <a:cs typeface="JetBrains Mono"/>
                <a:sym typeface="JetBrains Mono"/>
              </a:rPr>
              <a:t>await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267F99"/>
                </a:solidFill>
                <a:highlight>
                  <a:srgbClr val="FFFFFF"/>
                </a:highlight>
                <a:latin typeface="JetBrains Mono"/>
                <a:ea typeface="JetBrains Mono"/>
                <a:cs typeface="JetBrains Mono"/>
                <a:sym typeface="JetBrains Mono"/>
              </a:rPr>
              <a:t>connection</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FireCommandAsync</a:t>
            </a:r>
            <a:r>
              <a:rPr lang="uk" sz="1000">
                <a:solidFill>
                  <a:srgbClr val="3B3B3B"/>
                </a:solidFill>
                <a:highlight>
                  <a:srgbClr val="FFFFFF"/>
                </a:highlight>
                <a:latin typeface="JetBrains Mono"/>
                <a:ea typeface="JetBrains Mono"/>
                <a:cs typeface="JetBrains Mono"/>
                <a:sym typeface="JetBrains Mono"/>
              </a:rPr>
              <a:t>(Domains.Debugger.StepOut());</a:t>
            </a:r>
            <a:endParaRPr sz="1000">
              <a:solidFill>
                <a:srgbClr val="3B3B3B"/>
              </a:solidFill>
              <a:highlight>
                <a:srgbClr val="FFFFFF"/>
              </a:highlight>
              <a:latin typeface="JetBrains Mono"/>
              <a:ea typeface="JetBrains Mono"/>
              <a:cs typeface="JetBrains Mono"/>
              <a:sym typeface="JetBrains Mono"/>
            </a:endParaRPr>
          </a:p>
          <a:p>
            <a:pPr indent="0" lvl="0" marL="0" rtl="0" algn="l">
              <a:spcBef>
                <a:spcPts val="0"/>
              </a:spcBef>
              <a:spcAft>
                <a:spcPts val="1200"/>
              </a:spcAft>
              <a:buNone/>
            </a:pPr>
            <a:r>
              <a:t/>
            </a:r>
            <a:endParaRPr sz="1000">
              <a:latin typeface="JetBrains Mono"/>
              <a:ea typeface="JetBrains Mono"/>
              <a:cs typeface="JetBrains Mono"/>
              <a:sym typeface="JetBrains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CDP Client</a:t>
            </a:r>
            <a:endParaRPr/>
          </a:p>
        </p:txBody>
      </p:sp>
      <p:sp>
        <p:nvSpPr>
          <p:cNvPr id="332" name="Google Shape;332;p44"/>
          <p:cNvSpPr txBox="1"/>
          <p:nvPr>
            <p:ph idx="1" type="body"/>
          </p:nvPr>
        </p:nvSpPr>
        <p:spPr>
          <a:xfrm>
            <a:off x="236175" y="951050"/>
            <a:ext cx="8520600" cy="272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uk" sz="1000">
                <a:solidFill>
                  <a:srgbClr val="008000"/>
                </a:solidFill>
                <a:highlight>
                  <a:srgbClr val="FFFFFF"/>
                </a:highlight>
                <a:latin typeface="JetBrains Mono"/>
                <a:ea typeface="JetBrains Mono"/>
                <a:cs typeface="JetBrains Mono"/>
                <a:sym typeface="JetBrains Mono"/>
              </a:rPr>
              <a:t>// Listening for events</a:t>
            </a:r>
            <a:endParaRPr sz="1000">
              <a:solidFill>
                <a:srgbClr val="008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pageClient</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ListenEvent</a:t>
            </a:r>
            <a:r>
              <a:rPr lang="uk" sz="1000">
                <a:solidFill>
                  <a:srgbClr val="3B3B3B"/>
                </a:solidFill>
                <a:highlight>
                  <a:srgbClr val="FFFFFF"/>
                </a:highlight>
                <a:latin typeface="JetBrains Mono"/>
                <a:ea typeface="JetBrains Mono"/>
                <a:cs typeface="JetBrains Mono"/>
                <a:sym typeface="JetBrains Mono"/>
              </a:rPr>
              <a:t>&lt;</a:t>
            </a:r>
            <a:r>
              <a:rPr lang="uk" sz="1000">
                <a:solidFill>
                  <a:srgbClr val="267F99"/>
                </a:solidFill>
                <a:highlight>
                  <a:srgbClr val="FFFFFF"/>
                </a:highlight>
                <a:latin typeface="JetBrains Mono"/>
                <a:ea typeface="JetBrains Mono"/>
                <a:cs typeface="JetBrains Mono"/>
                <a:sym typeface="JetBrains Mono"/>
              </a:rPr>
              <a:t>Domains</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267F99"/>
                </a:solidFill>
                <a:highlight>
                  <a:srgbClr val="FFFFFF"/>
                </a:highlight>
                <a:latin typeface="JetBrains Mono"/>
                <a:ea typeface="JetBrains Mono"/>
                <a:cs typeface="JetBrains Mono"/>
                <a:sym typeface="JetBrains Mono"/>
              </a:rPr>
              <a:t>Debugger</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267F99"/>
                </a:solidFill>
                <a:highlight>
                  <a:srgbClr val="FFFFFF"/>
                </a:highlight>
                <a:latin typeface="JetBrains Mono"/>
                <a:ea typeface="JetBrains Mono"/>
                <a:cs typeface="JetBrains Mono"/>
                <a:sym typeface="JetBrains Mono"/>
              </a:rPr>
              <a:t>BreakpointResolved</a:t>
            </a:r>
            <a:r>
              <a:rPr lang="uk" sz="1000">
                <a:solidFill>
                  <a:srgbClr val="3B3B3B"/>
                </a:solidFill>
                <a:highlight>
                  <a:srgbClr val="FFFFFF"/>
                </a:highlight>
                <a:latin typeface="JetBrains Mono"/>
                <a:ea typeface="JetBrains Mono"/>
                <a:cs typeface="JetBrains Mono"/>
                <a:sym typeface="JetBrains Mono"/>
              </a:rPr>
              <a:t>&gt;(</a:t>
            </a:r>
            <a:r>
              <a:rPr lang="uk" sz="1000">
                <a:solidFill>
                  <a:srgbClr val="0000FF"/>
                </a:solidFill>
                <a:highlight>
                  <a:srgbClr val="FFFFFF"/>
                </a:highlight>
                <a:latin typeface="JetBrains Mono"/>
                <a:ea typeface="JetBrains Mono"/>
                <a:cs typeface="JetBrains Mono"/>
                <a:sym typeface="JetBrains Mono"/>
              </a:rPr>
              <a:t>async</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e</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00"/>
                </a:solidFill>
                <a:highlight>
                  <a:srgbClr val="FFFFFF"/>
                </a:highlight>
                <a:latin typeface="JetBrains Mono"/>
                <a:ea typeface="JetBrains Mono"/>
                <a:cs typeface="JetBrains Mono"/>
                <a:sym typeface="JetBrains Mono"/>
              </a:rPr>
              <a:t>=&gt;</a:t>
            </a:r>
            <a:endParaRPr sz="1000">
              <a:solidFill>
                <a:srgbClr val="000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795E26"/>
                </a:solidFill>
                <a:highlight>
                  <a:srgbClr val="FFFFFF"/>
                </a:highlight>
                <a:latin typeface="JetBrains Mono"/>
                <a:ea typeface="JetBrains Mono"/>
                <a:cs typeface="JetBrains Mono"/>
                <a:sym typeface="JetBrains Mono"/>
              </a:rPr>
              <a:t>    ResolveBreakpoint</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001080"/>
                </a:solidFill>
                <a:highlight>
                  <a:srgbClr val="FFFFFF"/>
                </a:highlight>
                <a:latin typeface="JetBrains Mono"/>
                <a:ea typeface="JetBrains Mono"/>
                <a:cs typeface="JetBrains Mono"/>
                <a:sym typeface="JetBrains Mono"/>
              </a:rPr>
              <a:t>e</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001080"/>
                </a:solidFill>
                <a:highlight>
                  <a:srgbClr val="FFFFFF"/>
                </a:highlight>
                <a:latin typeface="JetBrains Mono"/>
                <a:ea typeface="JetBrains Mono"/>
                <a:cs typeface="JetBrains Mono"/>
                <a:sym typeface="JetBrains Mono"/>
              </a:rPr>
              <a:t>BreakpointId</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001080"/>
                </a:solidFill>
                <a:highlight>
                  <a:srgbClr val="FFFFFF"/>
                </a:highlight>
                <a:latin typeface="JetBrains Mono"/>
                <a:ea typeface="JetBrains Mono"/>
                <a:cs typeface="JetBrains Mono"/>
                <a:sym typeface="JetBrains Mono"/>
              </a:rPr>
              <a:t>Value</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3B3B3B"/>
                </a:solidFill>
                <a:highlight>
                  <a:srgbClr val="FFFFFF"/>
                </a:highlight>
                <a:latin typeface="JetBrains Mono"/>
                <a:ea typeface="JetBrains Mono"/>
                <a:cs typeface="JetBrains Mono"/>
                <a:sym typeface="JetBrains Mono"/>
              </a:rPr>
              <a:t>});</a:t>
            </a:r>
            <a:br>
              <a:rPr lang="uk" sz="1000">
                <a:solidFill>
                  <a:srgbClr val="3B3B3B"/>
                </a:solidFill>
                <a:highlight>
                  <a:srgbClr val="FFFFFF"/>
                </a:highlight>
                <a:latin typeface="JetBrains Mono"/>
                <a:ea typeface="JetBrains Mono"/>
                <a:cs typeface="JetBrains Mono"/>
                <a:sym typeface="JetBrains Mono"/>
              </a:rPr>
            </a:br>
            <a:endParaRPr sz="10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8000"/>
                </a:solidFill>
                <a:highlight>
                  <a:srgbClr val="FFFFFF"/>
                </a:highlight>
                <a:latin typeface="JetBrains Mono"/>
                <a:ea typeface="JetBrains Mono"/>
                <a:cs typeface="JetBrains Mono"/>
                <a:sym typeface="JetBrains Mono"/>
              </a:rPr>
              <a:t>// Creating scoped clients (clients for specific sessions)</a:t>
            </a:r>
            <a:endParaRPr sz="1000">
              <a:solidFill>
                <a:srgbClr val="008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00FF"/>
                </a:solidFill>
                <a:highlight>
                  <a:srgbClr val="FFFFFF"/>
                </a:highlight>
                <a:latin typeface="JetBrains Mono"/>
                <a:ea typeface="JetBrains Mono"/>
                <a:cs typeface="JetBrains Mono"/>
                <a:sym typeface="JetBrains Mono"/>
              </a:rPr>
              <a:t>var</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scopedClient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00"/>
                </a:solidFill>
                <a:highlight>
                  <a:srgbClr val="FFFFFF"/>
                </a:highlight>
                <a:latin typeface="JetBrains Mono"/>
                <a:ea typeface="JetBrains Mono"/>
                <a:cs typeface="JetBrains Mono"/>
                <a:sym typeface="JetBrains Mono"/>
              </a:rPr>
              <a: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connection</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CreateScoped</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001080"/>
                </a:solidFill>
                <a:highlight>
                  <a:srgbClr val="FFFFFF"/>
                </a:highlight>
                <a:latin typeface="JetBrains Mono"/>
                <a:ea typeface="JetBrains Mono"/>
                <a:cs typeface="JetBrains Mono"/>
                <a:sym typeface="JetBrains Mono"/>
              </a:rPr>
              <a:t>sessionId</a:t>
            </a:r>
            <a:r>
              <a:rPr lang="uk" sz="1000">
                <a:solidFill>
                  <a:srgbClr val="3B3B3B"/>
                </a:solidFill>
                <a:highlight>
                  <a:srgbClr val="FFFFFF"/>
                </a:highlight>
                <a:latin typeface="JetBrains Mono"/>
                <a:ea typeface="JetBrains Mono"/>
                <a:cs typeface="JetBrains Mono"/>
                <a:sym typeface="JetBrains Mono"/>
              </a:rPr>
              <a:t>);</a:t>
            </a:r>
            <a:endParaRPr sz="1000">
              <a:solidFill>
                <a:srgbClr val="008000"/>
              </a:solidFill>
              <a:highlight>
                <a:srgbClr val="FFFFFF"/>
              </a:highlight>
              <a:latin typeface="JetBrains Mono"/>
              <a:ea typeface="JetBrains Mono"/>
              <a:cs typeface="JetBrains Mono"/>
              <a:sym typeface="JetBrains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Sample: Page connection initialization</a:t>
            </a:r>
            <a:endParaRPr/>
          </a:p>
        </p:txBody>
      </p:sp>
      <p:sp>
        <p:nvSpPr>
          <p:cNvPr id="338" name="Google Shape;338;p45"/>
          <p:cNvSpPr txBox="1"/>
          <p:nvPr>
            <p:ph idx="1" type="body"/>
          </p:nvPr>
        </p:nvSpPr>
        <p:spPr>
          <a:xfrm>
            <a:off x="253625" y="672000"/>
            <a:ext cx="8520600" cy="427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uk" sz="1000">
                <a:solidFill>
                  <a:srgbClr val="0000FF"/>
                </a:solidFill>
                <a:highlight>
                  <a:srgbClr val="FFFFFF"/>
                </a:highlight>
                <a:latin typeface="JetBrains Mono"/>
                <a:ea typeface="JetBrains Mono"/>
                <a:cs typeface="JetBrains Mono"/>
                <a:sym typeface="JetBrains Mono"/>
              </a:rPr>
              <a:t>var</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result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00"/>
                </a:solidFill>
                <a:highlight>
                  <a:srgbClr val="FFFFFF"/>
                </a:highlight>
                <a:latin typeface="JetBrains Mono"/>
                <a:ea typeface="JetBrains Mono"/>
                <a:cs typeface="JetBrains Mono"/>
                <a:sym typeface="JetBrains Mono"/>
              </a:rPr>
              <a:t>= </a:t>
            </a:r>
            <a:r>
              <a:rPr lang="uk" sz="1000">
                <a:solidFill>
                  <a:srgbClr val="0000FF"/>
                </a:solidFill>
                <a:highlight>
                  <a:srgbClr val="FFFFFF"/>
                </a:highlight>
                <a:latin typeface="JetBrains Mono"/>
                <a:ea typeface="JetBrains Mono"/>
                <a:cs typeface="JetBrains Mono"/>
                <a:sym typeface="JetBrains Mono"/>
              </a:rPr>
              <a:t>await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connection</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SendCommandAsync</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b="1" lang="uk" sz="1000">
                <a:solidFill>
                  <a:srgbClr val="001080"/>
                </a:solidFill>
                <a:highlight>
                  <a:srgbClr val="FFFFFF"/>
                </a:highlight>
                <a:latin typeface="JetBrains Mono"/>
                <a:ea typeface="JetBrains Mono"/>
                <a:cs typeface="JetBrains Mono"/>
                <a:sym typeface="JetBrains Mono"/>
              </a:rPr>
              <a:t>    Domains</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Target</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AttachToTarget</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        TargetId: placeholderTarget</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001080"/>
                </a:solidFill>
                <a:highlight>
                  <a:srgbClr val="FFFFFF"/>
                </a:highlight>
                <a:latin typeface="JetBrains Mono"/>
                <a:ea typeface="JetBrains Mono"/>
                <a:cs typeface="JetBrains Mono"/>
                <a:sym typeface="JetBrains Mono"/>
              </a:rPr>
              <a:t>TargetId</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8000"/>
                </a:solidFill>
                <a:highlight>
                  <a:srgbClr val="FFFFFF"/>
                </a:highlight>
                <a:latin typeface="JetBrains Mono"/>
                <a:ea typeface="JetBrains Mono"/>
                <a:cs typeface="JetBrains Mono"/>
                <a:sym typeface="JetBrains Mono"/>
              </a:rPr>
              <a:t>        // Non-flatten mode will be deprecated in the future</a:t>
            </a:r>
            <a:endParaRPr sz="1000">
              <a:solidFill>
                <a:srgbClr val="008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        Flatten</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FF"/>
                </a:solidFill>
                <a:highlight>
                  <a:srgbClr val="FFFFFF"/>
                </a:highlight>
                <a:latin typeface="JetBrains Mono"/>
                <a:ea typeface="JetBrains Mono"/>
                <a:cs typeface="JetBrains Mono"/>
                <a:sym typeface="JetBrains Mono"/>
              </a:rPr>
              <a:t>true</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00FF"/>
                </a:solidFill>
                <a:highlight>
                  <a:srgbClr val="FFFFFF"/>
                </a:highlight>
                <a:latin typeface="JetBrains Mono"/>
                <a:ea typeface="JetBrains Mono"/>
                <a:cs typeface="JetBrains Mono"/>
                <a:sym typeface="JetBrains Mono"/>
              </a:rPr>
              <a:t>var</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pageConnection</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0000"/>
                </a:solidFill>
                <a:highlight>
                  <a:srgbClr val="FFFFFF"/>
                </a:highlight>
                <a:latin typeface="JetBrains Mono"/>
                <a:ea typeface="JetBrains Mono"/>
                <a:cs typeface="JetBrains Mono"/>
                <a:sym typeface="JetBrains Mono"/>
              </a:rPr>
              <a: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001080"/>
                </a:solidFill>
                <a:highlight>
                  <a:srgbClr val="FFFFFF"/>
                </a:highlight>
                <a:latin typeface="JetBrains Mono"/>
                <a:ea typeface="JetBrains Mono"/>
                <a:cs typeface="JetBrains Mono"/>
                <a:sym typeface="JetBrains Mono"/>
              </a:rPr>
              <a:t>connection</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CreateScoped</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001080"/>
                </a:solidFill>
                <a:highlight>
                  <a:srgbClr val="FFFFFF"/>
                </a:highlight>
                <a:latin typeface="JetBrains Mono"/>
                <a:ea typeface="JetBrains Mono"/>
                <a:cs typeface="JetBrains Mono"/>
                <a:sym typeface="JetBrains Mono"/>
              </a:rPr>
              <a:t>result</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SessionId</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001080"/>
                </a:solidFill>
                <a:highlight>
                  <a:srgbClr val="FFFFFF"/>
                </a:highlight>
                <a:latin typeface="JetBrains Mono"/>
                <a:ea typeface="JetBrains Mono"/>
                <a:cs typeface="JetBrains Mono"/>
                <a:sym typeface="JetBrains Mono"/>
              </a:rPr>
              <a:t>Value</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logger</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LogInformation</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A31515"/>
                </a:solidFill>
                <a:highlight>
                  <a:srgbClr val="FFFFFF"/>
                </a:highlight>
                <a:latin typeface="JetBrains Mono"/>
                <a:ea typeface="JetBrains Mono"/>
                <a:cs typeface="JetBrains Mono"/>
                <a:sym typeface="JetBrains Mono"/>
              </a:rPr>
              <a:t>"Initializing debugger-related domains..."</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267F99"/>
                </a:solidFill>
                <a:highlight>
                  <a:srgbClr val="FFFFFF"/>
                </a:highlight>
                <a:latin typeface="JetBrains Mono"/>
                <a:ea typeface="JetBrains Mono"/>
                <a:cs typeface="JetBrains Mono"/>
                <a:sym typeface="JetBrains Mono"/>
              </a:rPr>
              <a:t>await</a:t>
            </a:r>
            <a:r>
              <a:rPr lang="uk" sz="1000">
                <a:solidFill>
                  <a:srgbClr val="3B3B3B"/>
                </a:solidFill>
                <a:highlight>
                  <a:srgbClr val="FFFFFF"/>
                </a:highlight>
                <a:latin typeface="JetBrains Mono"/>
                <a:ea typeface="JetBrains Mono"/>
                <a:cs typeface="JetBrains Mono"/>
                <a:sym typeface="JetBrains Mono"/>
              </a:rPr>
              <a:t> </a:t>
            </a:r>
            <a:r>
              <a:rPr lang="uk" sz="1000">
                <a:solidFill>
                  <a:srgbClr val="267F99"/>
                </a:solidFill>
                <a:highlight>
                  <a:srgbClr val="FFFFFF"/>
                </a:highlight>
                <a:latin typeface="JetBrains Mono"/>
                <a:ea typeface="JetBrains Mono"/>
                <a:cs typeface="JetBrains Mono"/>
                <a:sym typeface="JetBrains Mono"/>
              </a:rPr>
              <a:t>Task</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WhenAll</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    pageConnection</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SendCommandAsync</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Domains</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Debugger</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Enable</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    pageConnection</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SendCommandAsync</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Domains</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Log</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Enable</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    pageConnection</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SendCommandAsync</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Domains</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Runtime</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Enable</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    pageConnection</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SendCommandAsync</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Domains</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Page</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Enable</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001080"/>
                </a:solidFill>
                <a:highlight>
                  <a:srgbClr val="FFFFFF"/>
                </a:highlight>
                <a:latin typeface="JetBrains Mono"/>
                <a:ea typeface="JetBrains Mono"/>
                <a:cs typeface="JetBrains Mono"/>
                <a:sym typeface="JetBrains Mono"/>
              </a:rPr>
              <a:t>    pageConnection</a:t>
            </a:r>
            <a:r>
              <a:rPr lang="uk" sz="1000">
                <a:solidFill>
                  <a:srgbClr val="3B3B3B"/>
                </a:solidFill>
                <a:highlight>
                  <a:srgbClr val="FFFFFF"/>
                </a:highlight>
                <a:latin typeface="JetBrains Mono"/>
                <a:ea typeface="JetBrains Mono"/>
                <a:cs typeface="JetBrains Mono"/>
                <a:sym typeface="JetBrains Mono"/>
              </a:rPr>
              <a:t>.</a:t>
            </a:r>
            <a:r>
              <a:rPr lang="uk" sz="1000">
                <a:solidFill>
                  <a:srgbClr val="795E26"/>
                </a:solidFill>
                <a:highlight>
                  <a:srgbClr val="FFFFFF"/>
                </a:highlight>
                <a:latin typeface="JetBrains Mono"/>
                <a:ea typeface="JetBrains Mono"/>
                <a:cs typeface="JetBrains Mono"/>
                <a:sym typeface="JetBrains Mono"/>
              </a:rPr>
              <a:t>SendCommandAsync</a:t>
            </a:r>
            <a:r>
              <a:rPr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Domains</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001080"/>
                </a:solidFill>
                <a:highlight>
                  <a:srgbClr val="FFFFFF"/>
                </a:highlight>
                <a:latin typeface="JetBrains Mono"/>
                <a:ea typeface="JetBrains Mono"/>
                <a:cs typeface="JetBrains Mono"/>
                <a:sym typeface="JetBrains Mono"/>
              </a:rPr>
              <a:t>Network</a:t>
            </a:r>
            <a:r>
              <a:rPr b="1" lang="uk" sz="1000">
                <a:solidFill>
                  <a:srgbClr val="3B3B3B"/>
                </a:solidFill>
                <a:highlight>
                  <a:srgbClr val="FFFFFF"/>
                </a:highlight>
                <a:latin typeface="JetBrains Mono"/>
                <a:ea typeface="JetBrains Mono"/>
                <a:cs typeface="JetBrains Mono"/>
                <a:sym typeface="JetBrains Mono"/>
              </a:rPr>
              <a:t>.</a:t>
            </a:r>
            <a:r>
              <a:rPr b="1" lang="uk" sz="1000">
                <a:solidFill>
                  <a:srgbClr val="795E26"/>
                </a:solidFill>
                <a:highlight>
                  <a:srgbClr val="FFFFFF"/>
                </a:highlight>
                <a:latin typeface="JetBrains Mono"/>
                <a:ea typeface="JetBrains Mono"/>
                <a:cs typeface="JetBrains Mono"/>
                <a:sym typeface="JetBrains Mono"/>
              </a:rPr>
              <a:t>Enable</a:t>
            </a: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1000">
                <a:solidFill>
                  <a:srgbClr val="3B3B3B"/>
                </a:solidFill>
                <a:highlight>
                  <a:srgbClr val="FFFFFF"/>
                </a:highlight>
                <a:latin typeface="JetBrains Mono"/>
                <a:ea typeface="JetBrains Mono"/>
                <a:cs typeface="JetBrains Mono"/>
                <a:sym typeface="JetBrains Mono"/>
              </a:rPr>
              <a:t>);</a:t>
            </a:r>
            <a:endParaRPr sz="1000">
              <a:solidFill>
                <a:srgbClr val="3B3B3B"/>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t/>
            </a:r>
            <a:endParaRPr b="1" sz="1000">
              <a:latin typeface="JetBrains Mono"/>
              <a:ea typeface="JetBrains Mono"/>
              <a:cs typeface="JetBrains Mono"/>
              <a:sym typeface="JetBrains Mono"/>
            </a:endParaRPr>
          </a:p>
          <a:p>
            <a:pPr indent="0" lvl="0" marL="0" rtl="0" algn="l">
              <a:spcBef>
                <a:spcPts val="1200"/>
              </a:spcBef>
              <a:spcAft>
                <a:spcPts val="1200"/>
              </a:spcAft>
              <a:buNone/>
            </a:pPr>
            <a:r>
              <a:t/>
            </a:r>
            <a:endParaRPr sz="1000">
              <a:latin typeface="JetBrains Mono"/>
              <a:ea typeface="JetBrains Mono"/>
              <a:cs typeface="JetBrains Mono"/>
              <a:sym typeface="JetBrains Mono"/>
            </a:endParaRPr>
          </a:p>
        </p:txBody>
      </p:sp>
      <p:pic>
        <p:nvPicPr>
          <p:cNvPr id="339" name="Google Shape;339;p45"/>
          <p:cNvPicPr preferRelativeResize="0"/>
          <p:nvPr/>
        </p:nvPicPr>
        <p:blipFill rotWithShape="1">
          <a:blip r:embed="rId3">
            <a:alphaModFix/>
          </a:blip>
          <a:srcRect b="5775" l="0" r="4039" t="0"/>
          <a:stretch/>
        </p:blipFill>
        <p:spPr>
          <a:xfrm>
            <a:off x="5708875" y="646250"/>
            <a:ext cx="3230600" cy="2175125"/>
          </a:xfrm>
          <a:prstGeom prst="rect">
            <a:avLst/>
          </a:prstGeom>
          <a:noFill/>
          <a:ln>
            <a:noFill/>
          </a:ln>
          <a:effectLst>
            <a:outerShdw blurRad="57150" rotWithShape="0" algn="bl" dir="5400000" dist="19050">
              <a:srgbClr val="000000">
                <a:alpha val="50000"/>
              </a:srgbClr>
            </a:outerShdw>
          </a:effectLst>
        </p:spPr>
      </p:pic>
      <p:pic>
        <p:nvPicPr>
          <p:cNvPr id="340" name="Google Shape;340;p45"/>
          <p:cNvPicPr preferRelativeResize="0"/>
          <p:nvPr/>
        </p:nvPicPr>
        <p:blipFill rotWithShape="1">
          <a:blip r:embed="rId4">
            <a:alphaModFix/>
          </a:blip>
          <a:srcRect b="0" l="0" r="6751" t="0"/>
          <a:stretch/>
        </p:blipFill>
        <p:spPr>
          <a:xfrm>
            <a:off x="5708875" y="3590625"/>
            <a:ext cx="2545850" cy="631200"/>
          </a:xfrm>
          <a:prstGeom prst="rect">
            <a:avLst/>
          </a:prstGeom>
          <a:noFill/>
          <a:ln>
            <a:noFill/>
          </a:ln>
          <a:effectLst>
            <a:outerShdw blurRad="57150" rotWithShape="0" algn="bl" dir="5400000" dist="19050">
              <a:srgbClr val="000000">
                <a:alpha val="50000"/>
              </a:srgbClr>
            </a:outerShdw>
          </a:effectLst>
        </p:spPr>
      </p:pic>
      <p:pic>
        <p:nvPicPr>
          <p:cNvPr id="341" name="Google Shape;341;p45"/>
          <p:cNvPicPr preferRelativeResize="0"/>
          <p:nvPr/>
        </p:nvPicPr>
        <p:blipFill rotWithShape="1">
          <a:blip r:embed="rId5">
            <a:alphaModFix/>
          </a:blip>
          <a:srcRect b="0" l="0" r="14140" t="0"/>
          <a:stretch/>
        </p:blipFill>
        <p:spPr>
          <a:xfrm>
            <a:off x="5708875" y="3772950"/>
            <a:ext cx="2545851" cy="506100"/>
          </a:xfrm>
          <a:prstGeom prst="rect">
            <a:avLst/>
          </a:prstGeom>
          <a:noFill/>
          <a:ln>
            <a:noFill/>
          </a:ln>
          <a:effectLst>
            <a:outerShdw blurRad="57150" rotWithShape="0" algn="bl" dir="5400000" dist="19050">
              <a:srgbClr val="000000">
                <a:alpha val="50000"/>
              </a:srgbClr>
            </a:outerShdw>
          </a:effectLst>
        </p:spPr>
      </p:pic>
      <p:pic>
        <p:nvPicPr>
          <p:cNvPr id="342" name="Google Shape;342;p45"/>
          <p:cNvPicPr preferRelativeResize="0"/>
          <p:nvPr/>
        </p:nvPicPr>
        <p:blipFill rotWithShape="1">
          <a:blip r:embed="rId6">
            <a:alphaModFix/>
          </a:blip>
          <a:srcRect b="0" l="0" r="16763" t="0"/>
          <a:stretch/>
        </p:blipFill>
        <p:spPr>
          <a:xfrm>
            <a:off x="5708875" y="3948850"/>
            <a:ext cx="2545851" cy="600350"/>
          </a:xfrm>
          <a:prstGeom prst="rect">
            <a:avLst/>
          </a:prstGeom>
          <a:noFill/>
          <a:ln>
            <a:noFill/>
          </a:ln>
          <a:effectLst>
            <a:outerShdw blurRad="57150" rotWithShape="0" algn="bl" dir="5400000" dist="19050">
              <a:srgbClr val="000000">
                <a:alpha val="50000"/>
              </a:srgbClr>
            </a:outerShdw>
          </a:effectLst>
        </p:spPr>
      </p:pic>
      <p:pic>
        <p:nvPicPr>
          <p:cNvPr id="343" name="Google Shape;343;p45"/>
          <p:cNvPicPr preferRelativeResize="0"/>
          <p:nvPr/>
        </p:nvPicPr>
        <p:blipFill>
          <a:blip r:embed="rId7">
            <a:alphaModFix/>
          </a:blip>
          <a:stretch>
            <a:fillRect/>
          </a:stretch>
        </p:blipFill>
        <p:spPr>
          <a:xfrm>
            <a:off x="5708875" y="4157525"/>
            <a:ext cx="2545841" cy="391675"/>
          </a:xfrm>
          <a:prstGeom prst="rect">
            <a:avLst/>
          </a:prstGeom>
          <a:noFill/>
          <a:ln>
            <a:noFill/>
          </a:ln>
          <a:effectLst>
            <a:outerShdw blurRad="57150" rotWithShape="0" algn="bl" dir="5400000" dist="19050">
              <a:srgbClr val="000000">
                <a:alpha val="50000"/>
              </a:srgbClr>
            </a:outerShdw>
          </a:effectLst>
        </p:spPr>
      </p:pic>
      <p:pic>
        <p:nvPicPr>
          <p:cNvPr id="344" name="Google Shape;344;p45"/>
          <p:cNvPicPr preferRelativeResize="0"/>
          <p:nvPr/>
        </p:nvPicPr>
        <p:blipFill rotWithShape="1">
          <a:blip r:embed="rId8">
            <a:alphaModFix/>
          </a:blip>
          <a:srcRect b="38559" l="0" r="14140" t="0"/>
          <a:stretch/>
        </p:blipFill>
        <p:spPr>
          <a:xfrm>
            <a:off x="5708875" y="4308825"/>
            <a:ext cx="2545850" cy="269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p:nvPr/>
        </p:nvSpPr>
        <p:spPr>
          <a:xfrm>
            <a:off x="5618275" y="850650"/>
            <a:ext cx="3213900" cy="2154900"/>
          </a:xfrm>
          <a:prstGeom prst="rect">
            <a:avLst/>
          </a:prstGeom>
          <a:noFill/>
          <a:ln cap="flat" cmpd="sng" w="9525">
            <a:solidFill>
              <a:srgbClr val="7950D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6"/>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Sending Messages</a:t>
            </a:r>
            <a:endParaRPr/>
          </a:p>
        </p:txBody>
      </p:sp>
      <p:sp>
        <p:nvSpPr>
          <p:cNvPr id="351" name="Google Shape;351;p46"/>
          <p:cNvSpPr txBox="1"/>
          <p:nvPr>
            <p:ph idx="1" type="body"/>
          </p:nvPr>
        </p:nvSpPr>
        <p:spPr>
          <a:xfrm>
            <a:off x="253625" y="672000"/>
            <a:ext cx="6927600" cy="427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private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readonly</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BlockingCollection</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ProtocolRequest</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ICommand</a:t>
            </a:r>
            <a:r>
              <a:rPr lang="uk" sz="800">
                <a:solidFill>
                  <a:srgbClr val="3B3B3B"/>
                </a:solidFill>
                <a:highlight>
                  <a:srgbClr val="FFFFFF"/>
                </a:highlight>
                <a:latin typeface="JetBrains Mono"/>
                <a:ea typeface="JetBrains Mono"/>
                <a:cs typeface="JetBrains Mono"/>
                <a:sym typeface="JetBrains Mono"/>
              </a:rPr>
              <a:t>&gt;&gt; </a:t>
            </a:r>
            <a:r>
              <a:rPr lang="uk" sz="800">
                <a:solidFill>
                  <a:srgbClr val="001080"/>
                </a:solidFill>
                <a:highlight>
                  <a:srgbClr val="FFFFFF"/>
                </a:highlight>
                <a:latin typeface="JetBrains Mono"/>
                <a:ea typeface="JetBrains Mono"/>
                <a:cs typeface="JetBrains Mono"/>
                <a:sym typeface="JetBrains Mono"/>
              </a:rPr>
              <a:t>_outgoingMessages</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public</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async</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Task</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TResponse</a:t>
            </a:r>
            <a:r>
              <a:rPr lang="uk" sz="800">
                <a:solidFill>
                  <a:srgbClr val="3B3B3B"/>
                </a:solidFill>
                <a:highlight>
                  <a:srgbClr val="FFFFFF"/>
                </a:highlight>
                <a:latin typeface="JetBrains Mono"/>
                <a:ea typeface="JetBrains Mono"/>
                <a:cs typeface="JetBrains Mono"/>
                <a:sym typeface="JetBrains Mono"/>
              </a:rPr>
              <a:t>&gt; </a:t>
            </a:r>
            <a:r>
              <a:rPr lang="uk" sz="800">
                <a:solidFill>
                  <a:srgbClr val="795E26"/>
                </a:solidFill>
                <a:highlight>
                  <a:srgbClr val="FFFFFF"/>
                </a:highlight>
                <a:latin typeface="JetBrains Mono"/>
                <a:ea typeface="JetBrains Mono"/>
                <a:cs typeface="JetBrains Mono"/>
                <a:sym typeface="JetBrains Mono"/>
              </a:rPr>
              <a:t>SendCommandAsync</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TResponse</a:t>
            </a:r>
            <a:r>
              <a:rPr lang="uk" sz="800">
                <a:solidFill>
                  <a:srgbClr val="3B3B3B"/>
                </a:solidFill>
                <a:highlight>
                  <a:srgbClr val="FFFFFF"/>
                </a:highlight>
                <a:latin typeface="JetBrains Mono"/>
                <a:ea typeface="JetBrains Mono"/>
                <a:cs typeface="JetBrains Mono"/>
                <a:sym typeface="JetBrains Mono"/>
              </a:rPr>
              <a:t>&gt;(</a:t>
            </a:r>
            <a:r>
              <a:rPr lang="uk" sz="800">
                <a:solidFill>
                  <a:srgbClr val="267F99"/>
                </a:solidFill>
                <a:highlight>
                  <a:srgbClr val="FFFFFF"/>
                </a:highlight>
                <a:latin typeface="JetBrains Mono"/>
                <a:ea typeface="JetBrains Mono"/>
                <a:cs typeface="JetBrains Mono"/>
                <a:sym typeface="JetBrains Mono"/>
              </a:rPr>
              <a:t>ICommand</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TResponse</a:t>
            </a:r>
            <a:r>
              <a:rPr lang="uk" sz="800">
                <a:solidFill>
                  <a:srgbClr val="3B3B3B"/>
                </a:solidFill>
                <a:highlight>
                  <a:srgbClr val="FFFFFF"/>
                </a:highlight>
                <a:latin typeface="JetBrains Mono"/>
                <a:ea typeface="JetBrains Mono"/>
                <a:cs typeface="JetBrains Mono"/>
                <a:sym typeface="JetBrains Mono"/>
              </a:rPr>
              <a:t>&gt; </a:t>
            </a:r>
            <a:r>
              <a:rPr lang="uk" sz="800">
                <a:solidFill>
                  <a:srgbClr val="001080"/>
                </a:solidFill>
                <a:highlight>
                  <a:srgbClr val="FFFFFF"/>
                </a:highlight>
                <a:latin typeface="JetBrains Mono"/>
                <a:ea typeface="JetBrains Mono"/>
                <a:cs typeface="JetBrains Mono"/>
                <a:sym typeface="JetBrains Mono"/>
              </a:rPr>
              <a:t>command</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string</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sessionId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null</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267F99"/>
                </a:solidFill>
                <a:highlight>
                  <a:srgbClr val="FFFFFF"/>
                </a:highlight>
                <a:latin typeface="JetBrains Mono"/>
                <a:ea typeface="JetBrains Mono"/>
                <a:cs typeface="JetBrains Mono"/>
                <a:sym typeface="JetBrains Mono"/>
              </a:rPr>
              <a:t>  CancellationToken</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token</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default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where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TResponse</a:t>
            </a:r>
            <a:r>
              <a:rPr lang="uk" sz="800">
                <a:solidFill>
                  <a:srgbClr val="3B3B3B"/>
                </a:solidFill>
                <a:highlight>
                  <a:srgbClr val="FFFFFF"/>
                </a:highlight>
                <a:latin typeface="JetBrains Mono"/>
                <a:ea typeface="JetBrains Mono"/>
                <a:cs typeface="JetBrains Mono"/>
                <a:sym typeface="JetBrains Mono"/>
              </a:rPr>
              <a:t> : </a:t>
            </a:r>
            <a:r>
              <a:rPr lang="uk" sz="800">
                <a:solidFill>
                  <a:srgbClr val="267F99"/>
                </a:solidFill>
                <a:highlight>
                  <a:srgbClr val="FFFFFF"/>
                </a:highlight>
                <a:latin typeface="JetBrains Mono"/>
                <a:ea typeface="JetBrains Mono"/>
                <a:cs typeface="JetBrains Mono"/>
                <a:sym typeface="JetBrains Mono"/>
              </a:rPr>
              <a:t>IType</a:t>
            </a:r>
            <a:endParaRPr sz="800">
              <a:solidFill>
                <a:srgbClr val="267F99"/>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var</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id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Interlocked</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Increment</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00FF"/>
                </a:solidFill>
                <a:highlight>
                  <a:srgbClr val="FFFFFF"/>
                </a:highlight>
                <a:latin typeface="JetBrains Mono"/>
                <a:ea typeface="JetBrains Mono"/>
                <a:cs typeface="JetBrains Mono"/>
                <a:sym typeface="JetBrains Mono"/>
              </a:rPr>
              <a:t>ref</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_currentId</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a:t>
            </a:r>
            <a:r>
              <a:rPr b="1" lang="uk" sz="800">
                <a:solidFill>
                  <a:srgbClr val="0000FF"/>
                </a:solidFill>
                <a:highlight>
                  <a:srgbClr val="FFFFFF"/>
                </a:highlight>
                <a:latin typeface="JetBrains Mono"/>
                <a:ea typeface="JetBrains Mono"/>
                <a:cs typeface="JetBrains Mono"/>
                <a:sym typeface="JetBrains Mono"/>
              </a:rPr>
              <a:t>var</a:t>
            </a:r>
            <a:r>
              <a:rPr b="1" lang="uk" sz="800">
                <a:solidFill>
                  <a:srgbClr val="3B3B3B"/>
                </a:solidFill>
                <a:highlight>
                  <a:srgbClr val="FFFFFF"/>
                </a:highlight>
                <a:latin typeface="JetBrains Mono"/>
                <a:ea typeface="JetBrains Mono"/>
                <a:cs typeface="JetBrains Mono"/>
                <a:sym typeface="JetBrains Mono"/>
              </a:rPr>
              <a:t> </a:t>
            </a:r>
            <a:r>
              <a:rPr b="1" lang="uk" sz="800">
                <a:solidFill>
                  <a:srgbClr val="001080"/>
                </a:solidFill>
                <a:highlight>
                  <a:srgbClr val="FFFFFF"/>
                </a:highlight>
                <a:latin typeface="JetBrains Mono"/>
                <a:ea typeface="JetBrains Mono"/>
                <a:cs typeface="JetBrains Mono"/>
                <a:sym typeface="JetBrains Mono"/>
              </a:rPr>
              <a:t>resolver</a:t>
            </a:r>
            <a:r>
              <a:rPr b="1" lang="uk" sz="800">
                <a:solidFill>
                  <a:srgbClr val="3B3B3B"/>
                </a:solidFill>
                <a:highlight>
                  <a:srgbClr val="FFFFFF"/>
                </a:highlight>
                <a:latin typeface="JetBrains Mono"/>
                <a:ea typeface="JetBrains Mono"/>
                <a:cs typeface="JetBrains Mono"/>
                <a:sym typeface="JetBrains Mono"/>
              </a:rPr>
              <a:t> </a:t>
            </a:r>
            <a:r>
              <a:rPr b="1" lang="uk" sz="800">
                <a:solidFill>
                  <a:srgbClr val="000000"/>
                </a:solidFill>
                <a:highlight>
                  <a:srgbClr val="FFFFFF"/>
                </a:highlight>
                <a:latin typeface="JetBrains Mono"/>
                <a:ea typeface="JetBrains Mono"/>
                <a:cs typeface="JetBrains Mono"/>
                <a:sym typeface="JetBrains Mono"/>
              </a:rPr>
              <a:t>=</a:t>
            </a:r>
            <a:r>
              <a:rPr b="1" lang="uk" sz="800">
                <a:solidFill>
                  <a:srgbClr val="3B3B3B"/>
                </a:solidFill>
                <a:highlight>
                  <a:srgbClr val="FFFFFF"/>
                </a:highlight>
                <a:latin typeface="JetBrains Mono"/>
                <a:ea typeface="JetBrains Mono"/>
                <a:cs typeface="JetBrains Mono"/>
                <a:sym typeface="JetBrains Mono"/>
              </a:rPr>
              <a:t> </a:t>
            </a:r>
            <a:r>
              <a:rPr b="1" lang="uk" sz="800">
                <a:solidFill>
                  <a:srgbClr val="0000FF"/>
                </a:solidFill>
                <a:highlight>
                  <a:srgbClr val="FFFFFF"/>
                </a:highlight>
                <a:latin typeface="JetBrains Mono"/>
                <a:ea typeface="JetBrains Mono"/>
                <a:cs typeface="JetBrains Mono"/>
                <a:sym typeface="JetBrains Mono"/>
              </a:rPr>
              <a:t>new</a:t>
            </a:r>
            <a:r>
              <a:rPr b="1" lang="uk" sz="800">
                <a:solidFill>
                  <a:srgbClr val="3B3B3B"/>
                </a:solidFill>
                <a:highlight>
                  <a:srgbClr val="FFFFFF"/>
                </a:highlight>
                <a:latin typeface="JetBrains Mono"/>
                <a:ea typeface="JetBrains Mono"/>
                <a:cs typeface="JetBrains Mono"/>
                <a:sym typeface="JetBrains Mono"/>
              </a:rPr>
              <a:t> </a:t>
            </a:r>
            <a:r>
              <a:rPr b="1" lang="uk" sz="800">
                <a:solidFill>
                  <a:srgbClr val="267F99"/>
                </a:solidFill>
                <a:highlight>
                  <a:srgbClr val="FFFFFF"/>
                </a:highlight>
                <a:latin typeface="JetBrains Mono"/>
                <a:ea typeface="JetBrains Mono"/>
                <a:cs typeface="JetBrains Mono"/>
                <a:sym typeface="JetBrains Mono"/>
              </a:rPr>
              <a:t>TaskCompletionSource</a:t>
            </a:r>
            <a:r>
              <a:rPr b="1" lang="uk" sz="800">
                <a:solidFill>
                  <a:srgbClr val="3B3B3B"/>
                </a:solidFill>
                <a:highlight>
                  <a:srgbClr val="FFFFFF"/>
                </a:highlight>
                <a:latin typeface="JetBrains Mono"/>
                <a:ea typeface="JetBrains Mono"/>
                <a:cs typeface="JetBrains Mono"/>
                <a:sym typeface="JetBrains Mono"/>
              </a:rPr>
              <a:t>&lt;</a:t>
            </a:r>
            <a:r>
              <a:rPr b="1" lang="uk" sz="800">
                <a:solidFill>
                  <a:srgbClr val="267F99"/>
                </a:solidFill>
                <a:highlight>
                  <a:srgbClr val="FFFFFF"/>
                </a:highlight>
                <a:latin typeface="JetBrains Mono"/>
                <a:ea typeface="JetBrains Mono"/>
                <a:cs typeface="JetBrains Mono"/>
                <a:sym typeface="JetBrains Mono"/>
              </a:rPr>
              <a:t>JObject</a:t>
            </a:r>
            <a:r>
              <a:rPr b="1" lang="uk" sz="800">
                <a:solidFill>
                  <a:srgbClr val="3B3B3B"/>
                </a:solidFill>
                <a:highlight>
                  <a:srgbClr val="FFFFFF"/>
                </a:highlight>
                <a:latin typeface="JetBrains Mono"/>
                <a:ea typeface="JetBrains Mono"/>
                <a:cs typeface="JetBrains Mono"/>
                <a:sym typeface="JetBrains Mono"/>
              </a:rPr>
              <a:t>&gt;();</a:t>
            </a:r>
            <a:endParaRPr b="1"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AF00DB"/>
                </a:solidFill>
                <a:highlight>
                  <a:srgbClr val="FFFFFF"/>
                </a:highlight>
                <a:latin typeface="JetBrains Mono"/>
                <a:ea typeface="JetBrains Mono"/>
                <a:cs typeface="JetBrains Mono"/>
                <a:sym typeface="JetBrains Mono"/>
              </a:rPr>
              <a:t>  if</a:t>
            </a:r>
            <a:r>
              <a:rPr lang="uk" sz="800">
                <a:solidFill>
                  <a:srgbClr val="3B3B3B"/>
                </a:solidFill>
                <a:highlight>
                  <a:srgbClr val="FFFFFF"/>
                </a:highlight>
                <a:latin typeface="JetBrains Mono"/>
                <a:ea typeface="JetBrains Mono"/>
                <a:cs typeface="JetBrains Mono"/>
                <a:sym typeface="JetBrains Mono"/>
              </a:rPr>
              <a:t> (</a:t>
            </a:r>
            <a:r>
              <a:rPr b="1" lang="uk" sz="800">
                <a:solidFill>
                  <a:srgbClr val="001080"/>
                </a:solidFill>
                <a:highlight>
                  <a:srgbClr val="FFFFFF"/>
                </a:highlight>
                <a:latin typeface="JetBrains Mono"/>
                <a:ea typeface="JetBrains Mono"/>
                <a:cs typeface="JetBrains Mono"/>
                <a:sym typeface="JetBrains Mono"/>
              </a:rPr>
              <a:t>_responseResolvers</a:t>
            </a:r>
            <a:r>
              <a:rPr b="1" lang="uk" sz="800">
                <a:solidFill>
                  <a:srgbClr val="3B3B3B"/>
                </a:solidFill>
                <a:highlight>
                  <a:srgbClr val="FFFFFF"/>
                </a:highlight>
                <a:latin typeface="JetBrains Mono"/>
                <a:ea typeface="JetBrains Mono"/>
                <a:cs typeface="JetBrains Mono"/>
                <a:sym typeface="JetBrains Mono"/>
              </a:rPr>
              <a:t>.</a:t>
            </a:r>
            <a:r>
              <a:rPr b="1" lang="uk" sz="800">
                <a:solidFill>
                  <a:srgbClr val="795E26"/>
                </a:solidFill>
                <a:highlight>
                  <a:srgbClr val="FFFFFF"/>
                </a:highlight>
                <a:latin typeface="JetBrains Mono"/>
                <a:ea typeface="JetBrains Mono"/>
                <a:cs typeface="JetBrains Mono"/>
                <a:sym typeface="JetBrains Mono"/>
              </a:rPr>
              <a:t>TryAdd</a:t>
            </a:r>
            <a:r>
              <a:rPr b="1" lang="uk" sz="800">
                <a:solidFill>
                  <a:srgbClr val="3B3B3B"/>
                </a:solidFill>
                <a:highlight>
                  <a:srgbClr val="FFFFFF"/>
                </a:highlight>
                <a:latin typeface="JetBrains Mono"/>
                <a:ea typeface="JetBrains Mono"/>
                <a:cs typeface="JetBrains Mono"/>
                <a:sym typeface="JetBrains Mono"/>
              </a:rPr>
              <a:t>(</a:t>
            </a:r>
            <a:r>
              <a:rPr b="1" lang="uk" sz="800">
                <a:solidFill>
                  <a:srgbClr val="001080"/>
                </a:solidFill>
                <a:highlight>
                  <a:srgbClr val="FFFFFF"/>
                </a:highlight>
                <a:latin typeface="JetBrains Mono"/>
                <a:ea typeface="JetBrains Mono"/>
                <a:cs typeface="JetBrains Mono"/>
                <a:sym typeface="JetBrains Mono"/>
              </a:rPr>
              <a:t>id</a:t>
            </a:r>
            <a:r>
              <a:rPr b="1" lang="uk" sz="800">
                <a:solidFill>
                  <a:srgbClr val="3B3B3B"/>
                </a:solidFill>
                <a:highlight>
                  <a:srgbClr val="FFFFFF"/>
                </a:highlight>
                <a:latin typeface="JetBrains Mono"/>
                <a:ea typeface="JetBrains Mono"/>
                <a:cs typeface="JetBrains Mono"/>
                <a:sym typeface="JetBrains Mono"/>
              </a:rPr>
              <a:t>, </a:t>
            </a:r>
            <a:r>
              <a:rPr b="1" lang="uk" sz="800">
                <a:solidFill>
                  <a:srgbClr val="001080"/>
                </a:solidFill>
                <a:highlight>
                  <a:srgbClr val="FFFFFF"/>
                </a:highlight>
                <a:latin typeface="JetBrains Mono"/>
                <a:ea typeface="JetBrains Mono"/>
                <a:cs typeface="JetBrains Mono"/>
                <a:sym typeface="JetBrains Mono"/>
              </a:rPr>
              <a:t>resolver</a:t>
            </a:r>
            <a:r>
              <a:rPr b="1" lang="uk" sz="800">
                <a:solidFill>
                  <a:srgbClr val="3B3B3B"/>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await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FireInternalAsync</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id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GetMethodName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command</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GetType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command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sessionId</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var</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responseRaw</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await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resolver</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Task</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var</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response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responseRaw</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ToObject</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AF00DB"/>
                </a:solidFill>
                <a:highlight>
                  <a:srgbClr val="FFFFFF"/>
                </a:highlight>
                <a:latin typeface="JetBrains Mono"/>
                <a:ea typeface="JetBrains Mono"/>
                <a:cs typeface="JetBrains Mono"/>
                <a:sym typeface="JetBrains Mono"/>
              </a:rPr>
              <a:t>    return</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response</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  }</a:t>
            </a:r>
            <a:br>
              <a:rPr lang="uk" sz="800">
                <a:solidFill>
                  <a:srgbClr val="3B3B3B"/>
                </a:solidFill>
                <a:highlight>
                  <a:srgbClr val="FFFFFF"/>
                </a:highlight>
                <a:latin typeface="JetBrains Mono"/>
                <a:ea typeface="JetBrains Mono"/>
                <a:cs typeface="JetBrains Mono"/>
                <a:sym typeface="JetBrains Mono"/>
              </a:rPr>
            </a:br>
            <a:r>
              <a:rPr lang="uk" sz="800">
                <a:solidFill>
                  <a:srgbClr val="3B3B3B"/>
                </a:solidFill>
                <a:highlight>
                  <a:srgbClr val="FFFFFF"/>
                </a:highlight>
                <a:latin typeface="JetBrains Mono"/>
                <a:ea typeface="JetBrains Mono"/>
                <a:cs typeface="JetBrains Mono"/>
                <a:sym typeface="JetBrains Mono"/>
              </a:rPr>
              <a:t>  </a:t>
            </a:r>
            <a:r>
              <a:rPr lang="uk" sz="800">
                <a:solidFill>
                  <a:srgbClr val="AF00DB"/>
                </a:solidFill>
                <a:highlight>
                  <a:srgbClr val="FFFFFF"/>
                </a:highlight>
                <a:latin typeface="JetBrains Mono"/>
                <a:ea typeface="JetBrains Mono"/>
                <a:cs typeface="JetBrains Mono"/>
                <a:sym typeface="JetBrains Mono"/>
              </a:rPr>
              <a:t>throw</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new</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Exception</a:t>
            </a:r>
            <a:r>
              <a:rPr lang="uk" sz="800">
                <a:solidFill>
                  <a:srgbClr val="3B3B3B"/>
                </a:solidFill>
                <a:highlight>
                  <a:srgbClr val="FFFFFF"/>
                </a:highlight>
                <a:latin typeface="JetBrains Mono"/>
                <a:ea typeface="JetBrains Mono"/>
                <a:cs typeface="JetBrains Mono"/>
                <a:sym typeface="JetBrains Mono"/>
              </a:rPr>
              <a:t>(</a:t>
            </a:r>
            <a:r>
              <a:rPr lang="uk" sz="800">
                <a:solidFill>
                  <a:srgbClr val="A31515"/>
                </a:solidFill>
                <a:highlight>
                  <a:srgbClr val="FFFFFF"/>
                </a:highlight>
                <a:latin typeface="JetBrains Mono"/>
                <a:ea typeface="JetBrains Mono"/>
                <a:cs typeface="JetBrains Mono"/>
                <a:sym typeface="JetBrains Mono"/>
              </a:rPr>
              <a:t>"Unable to enqueue message to send"</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private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async</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Task</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FireInternalAsync</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00FF"/>
                </a:solidFill>
                <a:highlight>
                  <a:srgbClr val="FFFFFF"/>
                </a:highlight>
                <a:latin typeface="JetBrains Mono"/>
                <a:ea typeface="JetBrains Mono"/>
                <a:cs typeface="JetBrains Mono"/>
                <a:sym typeface="JetBrains Mono"/>
              </a:rPr>
              <a:t>int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id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string</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methodName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ICommand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command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string</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sessionId</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var</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request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new</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ProtocolRequest</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ICommand</a:t>
            </a:r>
            <a:r>
              <a:rPr lang="uk" sz="800">
                <a:solidFill>
                  <a:srgbClr val="3B3B3B"/>
                </a:solidFill>
                <a:highlight>
                  <a:srgbClr val="FFFFFF"/>
                </a:highlight>
                <a:latin typeface="JetBrains Mono"/>
                <a:ea typeface="JetBrains Mono"/>
                <a:cs typeface="JetBrains Mono"/>
                <a:sym typeface="JetBrains Mono"/>
              </a:rPr>
              <a:t>&gt;(</a:t>
            </a:r>
            <a:r>
              <a:rPr lang="uk" sz="800">
                <a:solidFill>
                  <a:srgbClr val="001080"/>
                </a:solidFill>
                <a:highlight>
                  <a:srgbClr val="FFFFFF"/>
                </a:highlight>
                <a:latin typeface="JetBrains Mono"/>
                <a:ea typeface="JetBrains Mono"/>
                <a:cs typeface="JetBrains Mono"/>
                <a:sym typeface="JetBrains Mono"/>
              </a:rPr>
              <a:t>id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methodName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command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sessionId</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AF00DB"/>
                </a:solidFill>
                <a:highlight>
                  <a:srgbClr val="FFFFFF"/>
                </a:highlight>
                <a:latin typeface="JetBrains Mono"/>
                <a:ea typeface="JetBrains Mono"/>
                <a:cs typeface="JetBrains Mono"/>
                <a:sym typeface="JetBrains Mono"/>
              </a:rPr>
              <a:t>  if</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a:t>
            </a:r>
            <a:r>
              <a:rPr b="1" lang="uk" sz="800">
                <a:solidFill>
                  <a:srgbClr val="001080"/>
                </a:solidFill>
                <a:highlight>
                  <a:srgbClr val="FFFFFF"/>
                </a:highlight>
                <a:latin typeface="JetBrains Mono"/>
                <a:ea typeface="JetBrains Mono"/>
                <a:cs typeface="JetBrains Mono"/>
                <a:sym typeface="JetBrains Mono"/>
              </a:rPr>
              <a:t>_outgoingMessages</a:t>
            </a:r>
            <a:r>
              <a:rPr b="1" lang="uk" sz="800">
                <a:solidFill>
                  <a:srgbClr val="3B3B3B"/>
                </a:solidFill>
                <a:highlight>
                  <a:srgbClr val="FFFFFF"/>
                </a:highlight>
                <a:latin typeface="JetBrains Mono"/>
                <a:ea typeface="JetBrains Mono"/>
                <a:cs typeface="JetBrains Mono"/>
                <a:sym typeface="JetBrains Mono"/>
              </a:rPr>
              <a:t>.</a:t>
            </a:r>
            <a:r>
              <a:rPr b="1" lang="uk" sz="800">
                <a:solidFill>
                  <a:srgbClr val="795E26"/>
                </a:solidFill>
                <a:highlight>
                  <a:srgbClr val="FFFFFF"/>
                </a:highlight>
                <a:latin typeface="JetBrains Mono"/>
                <a:ea typeface="JetBrains Mono"/>
                <a:cs typeface="JetBrains Mono"/>
                <a:sym typeface="JetBrains Mono"/>
              </a:rPr>
              <a:t>TryAdd</a:t>
            </a:r>
            <a:r>
              <a:rPr b="1" lang="uk" sz="800">
                <a:solidFill>
                  <a:srgbClr val="3B3B3B"/>
                </a:solidFill>
                <a:highlight>
                  <a:srgbClr val="FFFFFF"/>
                </a:highlight>
                <a:latin typeface="JetBrains Mono"/>
                <a:ea typeface="JetBrains Mono"/>
                <a:cs typeface="JetBrains Mono"/>
                <a:sym typeface="JetBrains Mono"/>
              </a:rPr>
              <a:t>(</a:t>
            </a:r>
            <a:r>
              <a:rPr b="1" lang="uk" sz="800">
                <a:solidFill>
                  <a:srgbClr val="001080"/>
                </a:solidFill>
                <a:highlight>
                  <a:srgbClr val="FFFFFF"/>
                </a:highlight>
                <a:latin typeface="JetBrains Mono"/>
                <a:ea typeface="JetBrains Mono"/>
                <a:cs typeface="JetBrains Mono"/>
                <a:sym typeface="JetBrains Mono"/>
              </a:rPr>
              <a:t>request</a:t>
            </a:r>
            <a:r>
              <a:rPr b="1" lang="uk" sz="800">
                <a:solidFill>
                  <a:srgbClr val="3B3B3B"/>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AF00DB"/>
                </a:solidFill>
                <a:highlight>
                  <a:srgbClr val="FFFFFF"/>
                </a:highlight>
                <a:latin typeface="JetBrains Mono"/>
                <a:ea typeface="JetBrains Mono"/>
                <a:cs typeface="JetBrains Mono"/>
                <a:sym typeface="JetBrains Mono"/>
              </a:rPr>
              <a:t>throw</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new</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Exception</a:t>
            </a:r>
            <a:r>
              <a:rPr lang="uk" sz="800">
                <a:solidFill>
                  <a:srgbClr val="3B3B3B"/>
                </a:solidFill>
                <a:highlight>
                  <a:srgbClr val="FFFFFF"/>
                </a:highlight>
                <a:latin typeface="JetBrains Mono"/>
                <a:ea typeface="JetBrains Mono"/>
                <a:cs typeface="JetBrains Mono"/>
                <a:sym typeface="JetBrains Mono"/>
              </a:rPr>
              <a:t>(</a:t>
            </a:r>
            <a:r>
              <a:rPr lang="uk" sz="800">
                <a:solidFill>
                  <a:srgbClr val="A31515"/>
                </a:solidFill>
                <a:highlight>
                  <a:srgbClr val="FFFFFF"/>
                </a:highlight>
                <a:latin typeface="JetBrains Mono"/>
                <a:ea typeface="JetBrains Mono"/>
                <a:cs typeface="JetBrains Mono"/>
                <a:sym typeface="JetBrains Mono"/>
              </a:rPr>
              <a:t>"Can't schedule outgoing message for sending."</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spcBef>
                <a:spcPts val="0"/>
              </a:spcBef>
              <a:spcAft>
                <a:spcPts val="1200"/>
              </a:spcAft>
              <a:buNone/>
            </a:pPr>
            <a:r>
              <a:t/>
            </a:r>
            <a:endParaRPr sz="800">
              <a:solidFill>
                <a:srgbClr val="0000FF"/>
              </a:solidFill>
              <a:highlight>
                <a:srgbClr val="FFFFFF"/>
              </a:highlight>
              <a:latin typeface="JetBrains Mono"/>
              <a:ea typeface="JetBrains Mono"/>
              <a:cs typeface="JetBrains Mono"/>
              <a:sym typeface="JetBrains Mono"/>
            </a:endParaRPr>
          </a:p>
        </p:txBody>
      </p:sp>
      <p:sp>
        <p:nvSpPr>
          <p:cNvPr id="352" name="Google Shape;352;p46"/>
          <p:cNvSpPr txBox="1"/>
          <p:nvPr/>
        </p:nvSpPr>
        <p:spPr>
          <a:xfrm>
            <a:off x="5618275" y="850650"/>
            <a:ext cx="3213900" cy="2154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private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async</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Task</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StartOutgoingWorker</a:t>
            </a:r>
            <a:r>
              <a:rPr lang="uk" sz="800">
                <a:solidFill>
                  <a:srgbClr val="3B3B3B"/>
                </a:solidFill>
                <a:highlight>
                  <a:srgbClr val="FFFFFF"/>
                </a:highlight>
                <a:latin typeface="JetBrains Mono"/>
                <a:ea typeface="JetBrains Mono"/>
                <a:cs typeface="JetBrains Mono"/>
                <a:sym typeface="JetBrains Mono"/>
              </a:rPr>
              <a:t>(</a:t>
            </a:r>
            <a:r>
              <a:rPr lang="uk" sz="800">
                <a:solidFill>
                  <a:srgbClr val="267F99"/>
                </a:solidFill>
                <a:highlight>
                  <a:srgbClr val="FFFFFF"/>
                </a:highlight>
                <a:latin typeface="JetBrains Mono"/>
                <a:ea typeface="JetBrains Mono"/>
                <a:cs typeface="JetBrains Mono"/>
                <a:sym typeface="JetBrains Mono"/>
              </a:rPr>
              <a:t>CancellationToken</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token</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_logger</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LogInformation</a:t>
            </a:r>
            <a:r>
              <a:rPr lang="uk" sz="800">
                <a:solidFill>
                  <a:srgbClr val="3B3B3B"/>
                </a:solidFill>
                <a:highlight>
                  <a:srgbClr val="FFFFFF"/>
                </a:highlight>
                <a:latin typeface="JetBrains Mono"/>
                <a:ea typeface="JetBrains Mono"/>
                <a:cs typeface="JetBrains Mono"/>
                <a:sym typeface="JetBrains Mono"/>
              </a:rPr>
              <a:t>(</a:t>
            </a:r>
            <a:r>
              <a:rPr lang="uk" sz="800">
                <a:solidFill>
                  <a:srgbClr val="A31515"/>
                </a:solidFill>
                <a:highlight>
                  <a:srgbClr val="FFFFFF"/>
                </a:highlight>
                <a:latin typeface="JetBrains Mono"/>
                <a:ea typeface="JetBrains Mono"/>
                <a:cs typeface="JetBrains Mono"/>
                <a:sym typeface="JetBrains Mono"/>
              </a:rPr>
              <a:t>"Starting outgoing messages pump..."</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AF00DB"/>
                </a:solidFill>
                <a:highlight>
                  <a:srgbClr val="FFFFFF"/>
                </a:highlight>
                <a:latin typeface="JetBrains Mono"/>
                <a:ea typeface="JetBrains Mono"/>
                <a:cs typeface="JetBrains Mono"/>
                <a:sym typeface="JetBrains Mono"/>
              </a:rPr>
              <a:t>  </a:t>
            </a:r>
            <a:r>
              <a:rPr lang="uk" sz="800">
                <a:solidFill>
                  <a:srgbClr val="AF00DB"/>
                </a:solidFill>
                <a:highlight>
                  <a:srgbClr val="FFFFFF"/>
                </a:highlight>
                <a:latin typeface="JetBrains Mono"/>
                <a:ea typeface="JetBrains Mono"/>
                <a:cs typeface="JetBrains Mono"/>
                <a:sym typeface="JetBrains Mono"/>
              </a:rPr>
              <a:t>while</a:t>
            </a:r>
            <a:r>
              <a:rPr lang="uk" sz="800">
                <a:solidFill>
                  <a:srgbClr val="3B3B3B"/>
                </a:solidFill>
                <a:highlight>
                  <a:srgbClr val="FFFFFF"/>
                </a:highlight>
                <a:latin typeface="JetBrains Mono"/>
                <a:ea typeface="JetBrains Mono"/>
                <a:cs typeface="JetBrains Mono"/>
                <a:sym typeface="JetBrains Mono"/>
              </a:rPr>
              <a:t> (</a:t>
            </a:r>
            <a:r>
              <a:rPr lang="uk" sz="800">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token</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IsCancellationRequested</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var</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message</a:t>
            </a:r>
            <a:r>
              <a:rPr lang="uk" sz="800">
                <a:solidFill>
                  <a:srgbClr val="3B3B3B"/>
                </a:solidFill>
                <a:highlight>
                  <a:srgbClr val="FFFFFF"/>
                </a:highlight>
                <a:latin typeface="JetBrains Mono"/>
                <a:ea typeface="JetBrains Mono"/>
                <a:cs typeface="JetBrains Mono"/>
                <a:sym typeface="JetBrains Mono"/>
              </a:rPr>
              <a:t> </a:t>
            </a:r>
            <a:r>
              <a:rPr lang="uk" sz="800">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_outgoingMessages</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Take</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await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ProcessOutgoingRequest</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message</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Retrieving </a:t>
            </a:r>
            <a:r>
              <a:rPr lang="uk"/>
              <a:t>Messages</a:t>
            </a:r>
            <a:endParaRPr/>
          </a:p>
        </p:txBody>
      </p:sp>
      <p:sp>
        <p:nvSpPr>
          <p:cNvPr id="358" name="Google Shape;358;p47"/>
          <p:cNvSpPr txBox="1"/>
          <p:nvPr>
            <p:ph idx="1" type="body"/>
          </p:nvPr>
        </p:nvSpPr>
        <p:spPr>
          <a:xfrm>
            <a:off x="243725" y="646250"/>
            <a:ext cx="5898900" cy="427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private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Task</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ProcessIncoming</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00FF"/>
                </a:solidFill>
                <a:highlight>
                  <a:srgbClr val="FFFFFF"/>
                </a:highlight>
                <a:latin typeface="JetBrains Mono"/>
                <a:ea typeface="JetBrains Mono"/>
                <a:cs typeface="JetBrains Mono"/>
                <a:sym typeface="JetBrains Mono"/>
              </a:rPr>
              <a:t>string</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message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=&gt;</a:t>
            </a:r>
            <a:endParaRPr sz="800">
              <a:solidFill>
                <a:srgbClr val="000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795E26"/>
                </a:solidFill>
                <a:highlight>
                  <a:srgbClr val="FFFFFF"/>
                </a:highlight>
                <a:latin typeface="JetBrains Mono"/>
                <a:ea typeface="JetBrains Mono"/>
                <a:cs typeface="JetBrains Mono"/>
                <a:sym typeface="JetBrains Mono"/>
              </a:rPr>
              <a:t>  DeserializeMessage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message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AF00DB"/>
                </a:solidFill>
                <a:highlight>
                  <a:srgbClr val="FFFFFF"/>
                </a:highlight>
                <a:latin typeface="JetBrains Mono"/>
                <a:ea typeface="JetBrains Mono"/>
                <a:cs typeface="JetBrains Mono"/>
                <a:sym typeface="JetBrains Mono"/>
              </a:rPr>
              <a:t>switch</a:t>
            </a:r>
            <a:endParaRPr sz="800">
              <a:solidFill>
                <a:srgbClr val="AF00D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267F99"/>
                </a:solidFill>
                <a:highlight>
                  <a:srgbClr val="FFFFFF"/>
                </a:highlight>
                <a:latin typeface="JetBrains Mono"/>
                <a:ea typeface="JetBrains Mono"/>
                <a:cs typeface="JetBrains Mono"/>
                <a:sym typeface="JetBrains Mono"/>
              </a:rPr>
              <a:t>    ProtocolResponse</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JObject</a:t>
            </a:r>
            <a:r>
              <a:rPr lang="uk" sz="800">
                <a:solidFill>
                  <a:srgbClr val="3B3B3B"/>
                </a:solidFill>
                <a:highlight>
                  <a:srgbClr val="FFFFFF"/>
                </a:highlight>
                <a:latin typeface="JetBrains Mono"/>
                <a:ea typeface="JetBrains Mono"/>
                <a:cs typeface="JetBrains Mono"/>
                <a:sym typeface="JetBrains Mono"/>
              </a:rPr>
              <a:t>&gt; </a:t>
            </a:r>
            <a:r>
              <a:rPr lang="uk" sz="800">
                <a:solidFill>
                  <a:srgbClr val="001080"/>
                </a:solidFill>
                <a:highlight>
                  <a:srgbClr val="FFFFFF"/>
                </a:highlight>
                <a:latin typeface="JetBrains Mono"/>
                <a:ea typeface="JetBrains Mono"/>
                <a:cs typeface="JetBrains Mono"/>
                <a:sym typeface="JetBrains Mono"/>
              </a:rPr>
              <a:t>response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=&gt;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ProcessIncomingResponse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response</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267F99"/>
                </a:solidFill>
                <a:highlight>
                  <a:srgbClr val="FFFFFF"/>
                </a:highlight>
                <a:latin typeface="JetBrains Mono"/>
                <a:ea typeface="JetBrains Mono"/>
                <a:cs typeface="JetBrains Mono"/>
                <a:sym typeface="JetBrains Mono"/>
              </a:rPr>
              <a:t>    ProtocolEvent</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JObject</a:t>
            </a:r>
            <a:r>
              <a:rPr lang="uk" sz="800">
                <a:solidFill>
                  <a:srgbClr val="3B3B3B"/>
                </a:solidFill>
                <a:highlight>
                  <a:srgbClr val="FFFFFF"/>
                </a:highlight>
                <a:latin typeface="JetBrains Mono"/>
                <a:ea typeface="JetBrains Mono"/>
                <a:cs typeface="JetBrains Mono"/>
                <a:sym typeface="JetBrains Mono"/>
              </a:rPr>
              <a:t>&gt; </a:t>
            </a:r>
            <a:r>
              <a:rPr lang="uk" sz="800">
                <a:solidFill>
                  <a:srgbClr val="001080"/>
                </a:solidFill>
                <a:highlight>
                  <a:srgbClr val="FFFFFF"/>
                </a:highlight>
                <a:latin typeface="JetBrains Mono"/>
                <a:ea typeface="JetBrains Mono"/>
                <a:cs typeface="JetBrains Mono"/>
                <a:sym typeface="JetBrains Mono"/>
              </a:rPr>
              <a:t>@event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00"/>
                </a:solidFill>
                <a:highlight>
                  <a:srgbClr val="FFFFFF"/>
                </a:highlight>
                <a:latin typeface="JetBrains Mono"/>
                <a:ea typeface="JetBrains Mono"/>
                <a:cs typeface="JetBrains Mono"/>
                <a:sym typeface="JetBrains Mono"/>
              </a:rPr>
              <a:t>=&gt;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ProcessIncomingEvent</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@event</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    _ </a:t>
            </a:r>
            <a:r>
              <a:rPr lang="uk" sz="800">
                <a:solidFill>
                  <a:srgbClr val="000000"/>
                </a:solidFill>
                <a:highlight>
                  <a:srgbClr val="FFFFFF"/>
                </a:highlight>
                <a:latin typeface="JetBrains Mono"/>
                <a:ea typeface="JetBrains Mono"/>
                <a:cs typeface="JetBrains Mono"/>
                <a:sym typeface="JetBrains Mono"/>
              </a:rPr>
              <a:t>=&gt;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Task</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CompletedTask</a:t>
            </a:r>
            <a:endParaRPr sz="800">
              <a:solidFill>
                <a:srgbClr val="00108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private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async</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Task</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ProcessIncomingEvent</a:t>
            </a:r>
            <a:r>
              <a:rPr lang="uk" sz="800">
                <a:solidFill>
                  <a:srgbClr val="3B3B3B"/>
                </a:solidFill>
                <a:highlight>
                  <a:srgbClr val="FFFFFF"/>
                </a:highlight>
                <a:latin typeface="JetBrains Mono"/>
                <a:ea typeface="JetBrains Mono"/>
                <a:cs typeface="JetBrains Mono"/>
                <a:sym typeface="JetBrains Mono"/>
              </a:rPr>
              <a:t>(</a:t>
            </a:r>
            <a:r>
              <a:rPr lang="uk" sz="800">
                <a:solidFill>
                  <a:srgbClr val="267F99"/>
                </a:solidFill>
                <a:highlight>
                  <a:srgbClr val="FFFFFF"/>
                </a:highlight>
                <a:latin typeface="JetBrains Mono"/>
                <a:ea typeface="JetBrains Mono"/>
                <a:cs typeface="JetBrains Mono"/>
                <a:sym typeface="JetBrains Mono"/>
              </a:rPr>
              <a:t>ProtocolEvent</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JObject</a:t>
            </a:r>
            <a:r>
              <a:rPr lang="uk" sz="800">
                <a:solidFill>
                  <a:srgbClr val="3B3B3B"/>
                </a:solidFill>
                <a:highlight>
                  <a:srgbClr val="FFFFFF"/>
                </a:highlight>
                <a:latin typeface="JetBrains Mono"/>
                <a:ea typeface="JetBrains Mono"/>
                <a:cs typeface="JetBrains Mono"/>
                <a:sym typeface="JetBrains Mono"/>
              </a:rPr>
              <a:t>&gt; </a:t>
            </a:r>
            <a:r>
              <a:rPr lang="uk" sz="800">
                <a:solidFill>
                  <a:srgbClr val="001080"/>
                </a:solidFill>
                <a:highlight>
                  <a:srgbClr val="FFFFFF"/>
                </a:highlight>
                <a:latin typeface="JetBrains Mono"/>
                <a:ea typeface="JetBrains Mono"/>
                <a:cs typeface="JetBrains Mono"/>
                <a:sym typeface="JetBrains Mono"/>
              </a:rPr>
              <a:t>@event</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1080"/>
                </a:solidFill>
                <a:highlight>
                  <a:srgbClr val="FFFFFF"/>
                </a:highlight>
                <a:latin typeface="JetBrains Mono"/>
                <a:ea typeface="JetBrains Mono"/>
                <a:cs typeface="JetBrains Mono"/>
                <a:sym typeface="JetBrains Mono"/>
              </a:rPr>
              <a:t>  OnEventReceived</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Invoke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00FF"/>
                </a:solidFill>
                <a:highlight>
                  <a:srgbClr val="FFFFFF"/>
                </a:highlight>
                <a:latin typeface="JetBrains Mono"/>
                <a:ea typeface="JetBrains Mono"/>
                <a:cs typeface="JetBrains Mono"/>
                <a:sym typeface="JetBrains Mono"/>
              </a:rPr>
              <a:t>this</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@event</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AF00DB"/>
                </a:solidFill>
                <a:highlight>
                  <a:srgbClr val="FFFFFF"/>
                </a:highlight>
                <a:latin typeface="JetBrains Mono"/>
                <a:ea typeface="JetBrains Mono"/>
                <a:cs typeface="JetBrains Mono"/>
                <a:sym typeface="JetBrains Mono"/>
              </a:rPr>
              <a:t>  if</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_eventHandlers</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TryGetValue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@event</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Method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out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var</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handler</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    await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handler</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Invoke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@event</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00FF"/>
                </a:solidFill>
                <a:highlight>
                  <a:srgbClr val="FFFFFF"/>
                </a:highlight>
                <a:latin typeface="JetBrains Mono"/>
                <a:ea typeface="JetBrains Mono"/>
                <a:cs typeface="JetBrains Mono"/>
                <a:sym typeface="JetBrains Mono"/>
              </a:rPr>
              <a:t>private</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async</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Task</a:t>
            </a:r>
            <a:r>
              <a:rPr lang="uk" sz="800">
                <a:solidFill>
                  <a:srgbClr val="3B3B3B"/>
                </a:solidFill>
                <a:highlight>
                  <a:srgbClr val="FFFFFF"/>
                </a:highlight>
                <a:latin typeface="JetBrains Mono"/>
                <a:ea typeface="JetBrains Mono"/>
                <a:cs typeface="JetBrains Mono"/>
                <a:sym typeface="JetBrains Mono"/>
              </a:rPr>
              <a:t> </a:t>
            </a:r>
            <a:r>
              <a:rPr lang="uk" sz="800">
                <a:solidFill>
                  <a:srgbClr val="795E26"/>
                </a:solidFill>
                <a:highlight>
                  <a:srgbClr val="FFFFFF"/>
                </a:highlight>
                <a:latin typeface="JetBrains Mono"/>
                <a:ea typeface="JetBrains Mono"/>
                <a:cs typeface="JetBrains Mono"/>
                <a:sym typeface="JetBrains Mono"/>
              </a:rPr>
              <a:t>ProcessIncomingResponse</a:t>
            </a:r>
            <a:r>
              <a:rPr lang="uk" sz="800">
                <a:solidFill>
                  <a:srgbClr val="3B3B3B"/>
                </a:solidFill>
                <a:highlight>
                  <a:srgbClr val="FFFFFF"/>
                </a:highlight>
                <a:latin typeface="JetBrains Mono"/>
                <a:ea typeface="JetBrains Mono"/>
                <a:cs typeface="JetBrains Mono"/>
                <a:sym typeface="JetBrains Mono"/>
              </a:rPr>
              <a:t>(</a:t>
            </a:r>
            <a:r>
              <a:rPr lang="uk" sz="800">
                <a:solidFill>
                  <a:srgbClr val="267F99"/>
                </a:solidFill>
                <a:highlight>
                  <a:srgbClr val="FFFFFF"/>
                </a:highlight>
                <a:latin typeface="JetBrains Mono"/>
                <a:ea typeface="JetBrains Mono"/>
                <a:cs typeface="JetBrains Mono"/>
                <a:sym typeface="JetBrains Mono"/>
              </a:rPr>
              <a:t>ProtocolResponse</a:t>
            </a:r>
            <a:r>
              <a:rPr lang="uk" sz="800">
                <a:solidFill>
                  <a:srgbClr val="3B3B3B"/>
                </a:solidFill>
                <a:highlight>
                  <a:srgbClr val="FFFFFF"/>
                </a:highlight>
                <a:latin typeface="JetBrains Mono"/>
                <a:ea typeface="JetBrains Mono"/>
                <a:cs typeface="JetBrains Mono"/>
                <a:sym typeface="JetBrains Mono"/>
              </a:rPr>
              <a:t>&lt;</a:t>
            </a:r>
            <a:r>
              <a:rPr lang="uk" sz="800">
                <a:solidFill>
                  <a:srgbClr val="267F99"/>
                </a:solidFill>
                <a:highlight>
                  <a:srgbClr val="FFFFFF"/>
                </a:highlight>
                <a:latin typeface="JetBrains Mono"/>
                <a:ea typeface="JetBrains Mono"/>
                <a:cs typeface="JetBrains Mono"/>
                <a:sym typeface="JetBrains Mono"/>
              </a:rPr>
              <a:t>JObject</a:t>
            </a:r>
            <a:r>
              <a:rPr lang="uk" sz="800">
                <a:solidFill>
                  <a:srgbClr val="3B3B3B"/>
                </a:solidFill>
                <a:highlight>
                  <a:srgbClr val="FFFFFF"/>
                </a:highlight>
                <a:latin typeface="JetBrains Mono"/>
                <a:ea typeface="JetBrains Mono"/>
                <a:cs typeface="JetBrains Mono"/>
                <a:sym typeface="JetBrains Mono"/>
              </a:rPr>
              <a:t>&gt; </a:t>
            </a:r>
            <a:r>
              <a:rPr lang="uk" sz="800">
                <a:solidFill>
                  <a:srgbClr val="001080"/>
                </a:solidFill>
                <a:highlight>
                  <a:srgbClr val="FFFFFF"/>
                </a:highlight>
                <a:latin typeface="JetBrains Mono"/>
                <a:ea typeface="JetBrains Mono"/>
                <a:cs typeface="JetBrains Mono"/>
                <a:sym typeface="JetBrains Mono"/>
              </a:rPr>
              <a:t>response</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1080"/>
                </a:solidFill>
                <a:highlight>
                  <a:srgbClr val="FFFFFF"/>
                </a:highlight>
                <a:latin typeface="JetBrains Mono"/>
                <a:ea typeface="JetBrains Mono"/>
                <a:cs typeface="JetBrains Mono"/>
                <a:sym typeface="JetBrains Mono"/>
              </a:rPr>
              <a:t>  OnResponseReceived</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Invoke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00FF"/>
                </a:solidFill>
                <a:highlight>
                  <a:srgbClr val="FFFFFF"/>
                </a:highlight>
                <a:latin typeface="JetBrains Mono"/>
                <a:ea typeface="JetBrains Mono"/>
                <a:cs typeface="JetBrains Mono"/>
                <a:sym typeface="JetBrains Mono"/>
              </a:rPr>
              <a:t>this</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response</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001080"/>
                </a:solidFill>
                <a:highlight>
                  <a:srgbClr val="FFFFFF"/>
                </a:highlight>
                <a:latin typeface="JetBrains Mono"/>
                <a:ea typeface="JetBrains Mono"/>
                <a:cs typeface="JetBrains Mono"/>
                <a:sym typeface="JetBrains Mono"/>
              </a:rPr>
              <a:t>  _responseResolvers</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TryRemove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response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Id</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out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var</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resolver</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AF00DB"/>
                </a:solidFill>
                <a:highlight>
                  <a:srgbClr val="FFFFFF"/>
                </a:highlight>
                <a:latin typeface="JetBrains Mono"/>
                <a:ea typeface="JetBrains Mono"/>
                <a:cs typeface="JetBrains Mono"/>
                <a:sym typeface="JetBrains Mono"/>
              </a:rPr>
              <a:t>  if</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response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Error</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is</a:t>
            </a:r>
            <a:r>
              <a:rPr lang="uk" sz="800">
                <a:solidFill>
                  <a:srgbClr val="3B3B3B"/>
                </a:solidFill>
                <a:highlight>
                  <a:srgbClr val="FFFFFF"/>
                </a:highlight>
                <a:latin typeface="JetBrains Mono"/>
                <a:ea typeface="JetBrains Mono"/>
                <a:cs typeface="JetBrains Mono"/>
                <a:sym typeface="JetBrains Mono"/>
              </a:rPr>
              <a:t> { } </a:t>
            </a:r>
            <a:r>
              <a:rPr lang="uk" sz="800">
                <a:solidFill>
                  <a:srgbClr val="001080"/>
                </a:solidFill>
                <a:highlight>
                  <a:srgbClr val="FFFFFF"/>
                </a:highlight>
                <a:latin typeface="JetBrains Mono"/>
                <a:ea typeface="JetBrains Mono"/>
                <a:cs typeface="JetBrains Mono"/>
                <a:sym typeface="JetBrains Mono"/>
              </a:rPr>
              <a:t>error</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 resolver</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SetException</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00FF"/>
                </a:solidFill>
                <a:highlight>
                  <a:srgbClr val="FFFFFF"/>
                </a:highlight>
                <a:latin typeface="JetBrains Mono"/>
                <a:ea typeface="JetBrains Mono"/>
                <a:cs typeface="JetBrains Mono"/>
                <a:sym typeface="JetBrains Mono"/>
              </a:rPr>
              <a:t>new</a:t>
            </a:r>
            <a:r>
              <a:rPr lang="uk" sz="800">
                <a:solidFill>
                  <a:srgbClr val="3B3B3B"/>
                </a:solidFill>
                <a:highlight>
                  <a:srgbClr val="FFFFFF"/>
                </a:highlight>
                <a:latin typeface="JetBrains Mono"/>
                <a:ea typeface="JetBrains Mono"/>
                <a:cs typeface="JetBrains Mono"/>
                <a:sym typeface="JetBrains Mono"/>
              </a:rPr>
              <a:t> </a:t>
            </a:r>
            <a:r>
              <a:rPr lang="uk" sz="800">
                <a:solidFill>
                  <a:srgbClr val="267F99"/>
                </a:solidFill>
                <a:highlight>
                  <a:srgbClr val="FFFFFF"/>
                </a:highlight>
                <a:latin typeface="JetBrains Mono"/>
                <a:ea typeface="JetBrains Mono"/>
                <a:cs typeface="JetBrains Mono"/>
                <a:sym typeface="JetBrains Mono"/>
              </a:rPr>
              <a:t>ProtocolErrorException</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error</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AF00DB"/>
                </a:solidFill>
                <a:highlight>
                  <a:srgbClr val="FFFFFF"/>
                </a:highlight>
                <a:latin typeface="JetBrains Mono"/>
                <a:ea typeface="JetBrains Mono"/>
                <a:cs typeface="JetBrains Mono"/>
                <a:sym typeface="JetBrains Mono"/>
              </a:rPr>
              <a:t>  if</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response</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Result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00FF"/>
                </a:solidFill>
                <a:highlight>
                  <a:srgbClr val="FFFFFF"/>
                </a:highlight>
                <a:latin typeface="JetBrains Mono"/>
                <a:ea typeface="JetBrains Mono"/>
                <a:cs typeface="JetBrains Mono"/>
                <a:sym typeface="JetBrains Mono"/>
              </a:rPr>
              <a:t>is</a:t>
            </a:r>
            <a:r>
              <a:rPr lang="uk" sz="800">
                <a:solidFill>
                  <a:srgbClr val="3B3B3B"/>
                </a:solidFill>
                <a:highlight>
                  <a:srgbClr val="FFFFFF"/>
                </a:highlight>
                <a:latin typeface="JetBrains Mono"/>
                <a:ea typeface="JetBrains Mono"/>
                <a:cs typeface="JetBrains Mono"/>
                <a:sym typeface="JetBrains Mono"/>
              </a:rPr>
              <a:t> { } </a:t>
            </a:r>
            <a:r>
              <a:rPr lang="uk" sz="800">
                <a:solidFill>
                  <a:srgbClr val="001080"/>
                </a:solidFill>
                <a:highlight>
                  <a:srgbClr val="FFFFFF"/>
                </a:highlight>
                <a:latin typeface="JetBrains Mono"/>
                <a:ea typeface="JetBrains Mono"/>
                <a:cs typeface="JetBrains Mono"/>
                <a:sym typeface="JetBrains Mono"/>
              </a:rPr>
              <a:t>result</a:t>
            </a:r>
            <a:r>
              <a:rPr lang="uk" sz="800">
                <a:solidFill>
                  <a:srgbClr val="3B3B3B"/>
                </a:solidFill>
                <a:highlight>
                  <a:srgbClr val="FFFFFF"/>
                </a:highlight>
                <a:latin typeface="JetBrains Mono"/>
                <a:ea typeface="JetBrains Mono"/>
                <a:cs typeface="JetBrains Mono"/>
                <a:sym typeface="JetBrains Mono"/>
              </a:rPr>
              <a:t>) </a:t>
            </a:r>
            <a:r>
              <a:rPr lang="uk" sz="800">
                <a:solidFill>
                  <a:srgbClr val="001080"/>
                </a:solidFill>
                <a:highlight>
                  <a:srgbClr val="FFFFFF"/>
                </a:highlight>
                <a:latin typeface="JetBrains Mono"/>
                <a:ea typeface="JetBrains Mono"/>
                <a:cs typeface="JetBrains Mono"/>
                <a:sym typeface="JetBrains Mono"/>
              </a:rPr>
              <a:t>resolver</a:t>
            </a:r>
            <a:r>
              <a:rPr lang="uk" sz="800">
                <a:solidFill>
                  <a:srgbClr val="000000"/>
                </a:solidFill>
                <a:highlight>
                  <a:srgbClr val="FFFFFF"/>
                </a:highlight>
                <a:latin typeface="JetBrains Mono"/>
                <a:ea typeface="JetBrains Mono"/>
                <a:cs typeface="JetBrains Mono"/>
                <a:sym typeface="JetBrains Mono"/>
              </a:rPr>
              <a:t>?</a:t>
            </a:r>
            <a:r>
              <a:rPr lang="uk" sz="800">
                <a:solidFill>
                  <a:srgbClr val="3B3B3B"/>
                </a:solidFill>
                <a:highlight>
                  <a:srgbClr val="FFFFFF"/>
                </a:highlight>
                <a:latin typeface="JetBrains Mono"/>
                <a:ea typeface="JetBrains Mono"/>
                <a:cs typeface="JetBrains Mono"/>
                <a:sym typeface="JetBrains Mono"/>
              </a:rPr>
              <a:t>.</a:t>
            </a:r>
            <a:r>
              <a:rPr lang="uk" sz="800">
                <a:solidFill>
                  <a:srgbClr val="795E26"/>
                </a:solidFill>
                <a:highlight>
                  <a:srgbClr val="FFFFFF"/>
                </a:highlight>
                <a:latin typeface="JetBrains Mono"/>
                <a:ea typeface="JetBrains Mono"/>
                <a:cs typeface="JetBrains Mono"/>
                <a:sym typeface="JetBrains Mono"/>
              </a:rPr>
              <a:t>SetResult</a:t>
            </a:r>
            <a:r>
              <a:rPr lang="uk" sz="800">
                <a:solidFill>
                  <a:srgbClr val="3B3B3B"/>
                </a:solidFill>
                <a:highlight>
                  <a:srgbClr val="FFFFFF"/>
                </a:highlight>
                <a:latin typeface="JetBrains Mono"/>
                <a:ea typeface="JetBrains Mono"/>
                <a:cs typeface="JetBrains Mono"/>
                <a:sym typeface="JetBrains Mono"/>
              </a:rPr>
              <a:t>(</a:t>
            </a:r>
            <a:r>
              <a:rPr lang="uk" sz="800">
                <a:solidFill>
                  <a:srgbClr val="001080"/>
                </a:solidFill>
                <a:highlight>
                  <a:srgbClr val="FFFFFF"/>
                </a:highlight>
                <a:latin typeface="JetBrains Mono"/>
                <a:ea typeface="JetBrains Mono"/>
                <a:cs typeface="JetBrains Mono"/>
                <a:sym typeface="JetBrains Mono"/>
              </a:rPr>
              <a:t>result</a:t>
            </a: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800">
                <a:solidFill>
                  <a:srgbClr val="3B3B3B"/>
                </a:solidFill>
                <a:highlight>
                  <a:srgbClr val="FFFFFF"/>
                </a:highlight>
                <a:latin typeface="JetBrains Mono"/>
                <a:ea typeface="JetBrains Mono"/>
                <a:cs typeface="JetBrains Mono"/>
                <a:sym typeface="JetBrains Mono"/>
              </a:rPr>
              <a:t>}</a:t>
            </a:r>
            <a:endParaRPr sz="800">
              <a:solidFill>
                <a:srgbClr val="3B3B3B"/>
              </a:solidFill>
              <a:highlight>
                <a:srgbClr val="FFFFFF"/>
              </a:highlight>
              <a:latin typeface="JetBrains Mono"/>
              <a:ea typeface="JetBrains Mono"/>
              <a:cs typeface="JetBrains Mono"/>
              <a:sym typeface="JetBrains Mono"/>
            </a:endParaRPr>
          </a:p>
          <a:p>
            <a:pPr indent="0" lvl="0" marL="0" rtl="0" algn="l">
              <a:spcBef>
                <a:spcPts val="0"/>
              </a:spcBef>
              <a:spcAft>
                <a:spcPts val="1200"/>
              </a:spcAft>
              <a:buNone/>
            </a:pPr>
            <a:r>
              <a:t/>
            </a:r>
            <a:endParaRPr sz="800">
              <a:solidFill>
                <a:srgbClr val="0000FF"/>
              </a:solidFill>
              <a:highlight>
                <a:srgbClr val="FFFFFF"/>
              </a:highlight>
              <a:latin typeface="JetBrains Mono"/>
              <a:ea typeface="JetBrains Mono"/>
              <a:cs typeface="JetBrains Mono"/>
              <a:sym typeface="JetBrains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Sample: Set, Remove &amp; Resolve Breakpoints</a:t>
            </a:r>
            <a:endParaRPr/>
          </a:p>
          <a:p>
            <a:pPr indent="0" lvl="0" marL="0" rtl="0" algn="l">
              <a:spcBef>
                <a:spcPts val="0"/>
              </a:spcBef>
              <a:spcAft>
                <a:spcPts val="0"/>
              </a:spcAft>
              <a:buNone/>
            </a:pPr>
            <a:r>
              <a:t/>
            </a:r>
            <a:endParaRPr/>
          </a:p>
        </p:txBody>
      </p:sp>
      <p:sp>
        <p:nvSpPr>
          <p:cNvPr id="364" name="Google Shape;364;p48"/>
          <p:cNvSpPr txBox="1"/>
          <p:nvPr>
            <p:ph idx="1" type="body"/>
          </p:nvPr>
        </p:nvSpPr>
        <p:spPr>
          <a:xfrm>
            <a:off x="253625" y="672000"/>
            <a:ext cx="8520600" cy="912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uk" sz="900">
                <a:solidFill>
                  <a:srgbClr val="001080"/>
                </a:solidFill>
                <a:highlight>
                  <a:srgbClr val="FFFFFF"/>
                </a:highlight>
                <a:latin typeface="JetBrains Mono"/>
                <a:ea typeface="JetBrains Mono"/>
                <a:cs typeface="JetBrains Mono"/>
                <a:sym typeface="JetBrains Mono"/>
              </a:rPr>
              <a:t>pageClient</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ListenEvent</a:t>
            </a:r>
            <a:r>
              <a:rPr lang="uk" sz="900">
                <a:solidFill>
                  <a:srgbClr val="3B3B3B"/>
                </a:solidFill>
                <a:highlight>
                  <a:srgbClr val="FFFFFF"/>
                </a:highlight>
                <a:latin typeface="JetBrains Mono"/>
                <a:ea typeface="JetBrains Mono"/>
                <a:cs typeface="JetBrains Mono"/>
                <a:sym typeface="JetBrains Mono"/>
              </a:rPr>
              <a:t>&lt;</a:t>
            </a:r>
            <a:r>
              <a:rPr b="1" lang="uk" sz="900">
                <a:solidFill>
                  <a:srgbClr val="267F99"/>
                </a:solidFill>
                <a:highlight>
                  <a:srgbClr val="FFFFFF"/>
                </a:highlight>
                <a:latin typeface="JetBrains Mono"/>
                <a:ea typeface="JetBrains Mono"/>
                <a:cs typeface="JetBrains Mono"/>
                <a:sym typeface="JetBrains Mono"/>
              </a:rPr>
              <a:t>Domains</a:t>
            </a:r>
            <a:r>
              <a:rPr b="1" lang="uk" sz="900">
                <a:solidFill>
                  <a:srgbClr val="3B3B3B"/>
                </a:solidFill>
                <a:highlight>
                  <a:srgbClr val="FFFFFF"/>
                </a:highlight>
                <a:latin typeface="JetBrains Mono"/>
                <a:ea typeface="JetBrains Mono"/>
                <a:cs typeface="JetBrains Mono"/>
                <a:sym typeface="JetBrains Mono"/>
              </a:rPr>
              <a:t>.</a:t>
            </a:r>
            <a:r>
              <a:rPr b="1" lang="uk" sz="900">
                <a:solidFill>
                  <a:srgbClr val="267F99"/>
                </a:solidFill>
                <a:highlight>
                  <a:srgbClr val="FFFFFF"/>
                </a:highlight>
                <a:latin typeface="JetBrains Mono"/>
                <a:ea typeface="JetBrains Mono"/>
                <a:cs typeface="JetBrains Mono"/>
                <a:sym typeface="JetBrains Mono"/>
              </a:rPr>
              <a:t>Debugger</a:t>
            </a:r>
            <a:r>
              <a:rPr b="1" lang="uk" sz="900">
                <a:solidFill>
                  <a:srgbClr val="3B3B3B"/>
                </a:solidFill>
                <a:highlight>
                  <a:srgbClr val="FFFFFF"/>
                </a:highlight>
                <a:latin typeface="JetBrains Mono"/>
                <a:ea typeface="JetBrains Mono"/>
                <a:cs typeface="JetBrains Mono"/>
                <a:sym typeface="JetBrains Mono"/>
              </a:rPr>
              <a:t>.</a:t>
            </a:r>
            <a:r>
              <a:rPr b="1" lang="uk" sz="900">
                <a:solidFill>
                  <a:srgbClr val="267F99"/>
                </a:solidFill>
                <a:highlight>
                  <a:srgbClr val="FFFFFF"/>
                </a:highlight>
                <a:latin typeface="JetBrains Mono"/>
                <a:ea typeface="JetBrains Mono"/>
                <a:cs typeface="JetBrains Mono"/>
                <a:sym typeface="JetBrains Mono"/>
              </a:rPr>
              <a:t>BreakpointResolved</a:t>
            </a:r>
            <a:r>
              <a:rPr lang="uk" sz="900">
                <a:solidFill>
                  <a:srgbClr val="3B3B3B"/>
                </a:solidFill>
                <a:highlight>
                  <a:srgbClr val="FFFFFF"/>
                </a:highlight>
                <a:latin typeface="JetBrains Mono"/>
                <a:ea typeface="JetBrains Mono"/>
                <a:cs typeface="JetBrains Mono"/>
                <a:sym typeface="JetBrains Mono"/>
              </a:rPr>
              <a:t>&gt;(</a:t>
            </a:r>
            <a:r>
              <a:rPr lang="uk" sz="900">
                <a:solidFill>
                  <a:srgbClr val="0000FF"/>
                </a:solidFill>
                <a:highlight>
                  <a:srgbClr val="FFFFFF"/>
                </a:highlight>
                <a:latin typeface="JetBrains Mono"/>
                <a:ea typeface="JetBrains Mono"/>
                <a:cs typeface="JetBrains Mono"/>
                <a:sym typeface="JetBrains Mono"/>
              </a:rPr>
              <a:t>async</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e</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00"/>
                </a:solidFill>
                <a:highlight>
                  <a:srgbClr val="FFFFFF"/>
                </a:highlight>
                <a:latin typeface="JetBrains Mono"/>
                <a:ea typeface="JetBrains Mono"/>
                <a:cs typeface="JetBrains Mono"/>
                <a:sym typeface="JetBrains Mono"/>
              </a:rPr>
              <a:t>=&gt;</a:t>
            </a:r>
            <a:endParaRPr sz="900">
              <a:solidFill>
                <a:srgbClr val="000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795E26"/>
                </a:solidFill>
                <a:highlight>
                  <a:srgbClr val="FFFFFF"/>
                </a:highlight>
                <a:latin typeface="JetBrains Mono"/>
                <a:ea typeface="JetBrains Mono"/>
                <a:cs typeface="JetBrains Mono"/>
                <a:sym typeface="JetBrains Mono"/>
              </a:rPr>
              <a:t>    </a:t>
            </a:r>
            <a:r>
              <a:rPr b="1" lang="uk" sz="900">
                <a:solidFill>
                  <a:srgbClr val="795E26"/>
                </a:solidFill>
                <a:highlight>
                  <a:srgbClr val="FFFFFF"/>
                </a:highlight>
                <a:latin typeface="JetBrains Mono"/>
                <a:ea typeface="JetBrains Mono"/>
                <a:cs typeface="JetBrains Mono"/>
                <a:sym typeface="JetBrains Mono"/>
              </a:rPr>
              <a:t>ResolveBreakpoint</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e</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BreakpointId</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Value</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spcBef>
                <a:spcPts val="0"/>
              </a:spcBef>
              <a:spcAft>
                <a:spcPts val="1200"/>
              </a:spcAft>
              <a:buNone/>
            </a:pPr>
            <a:r>
              <a:t/>
            </a:r>
            <a:endParaRPr sz="900">
              <a:solidFill>
                <a:srgbClr val="0000FF"/>
              </a:solidFill>
              <a:highlight>
                <a:srgbClr val="FFFFFF"/>
              </a:highlight>
              <a:latin typeface="JetBrains Mono"/>
              <a:ea typeface="JetBrains Mono"/>
              <a:cs typeface="JetBrains Mono"/>
              <a:sym typeface="JetBrains Mono"/>
            </a:endParaRPr>
          </a:p>
        </p:txBody>
      </p:sp>
      <p:sp>
        <p:nvSpPr>
          <p:cNvPr id="365" name="Google Shape;365;p48"/>
          <p:cNvSpPr txBox="1"/>
          <p:nvPr>
            <p:ph idx="1" type="body"/>
          </p:nvPr>
        </p:nvSpPr>
        <p:spPr>
          <a:xfrm>
            <a:off x="253625" y="1584900"/>
            <a:ext cx="8520600" cy="318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uk" sz="900">
                <a:solidFill>
                  <a:srgbClr val="0000FF"/>
                </a:solidFill>
                <a:highlight>
                  <a:srgbClr val="FFFFFF"/>
                </a:highlight>
                <a:latin typeface="JetBrains Mono"/>
                <a:ea typeface="JetBrains Mono"/>
                <a:cs typeface="JetBrains Mono"/>
                <a:sym typeface="JetBrains Mono"/>
              </a:rPr>
              <a:t>private</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FF"/>
                </a:solidFill>
                <a:highlight>
                  <a:srgbClr val="FFFFFF"/>
                </a:highlight>
                <a:latin typeface="JetBrains Mono"/>
                <a:ea typeface="JetBrains Mono"/>
                <a:cs typeface="JetBrains Mono"/>
                <a:sym typeface="JetBrains Mono"/>
              </a:rPr>
              <a:t>void</a:t>
            </a:r>
            <a:r>
              <a:rPr lang="uk" sz="900">
                <a:solidFill>
                  <a:srgbClr val="3B3B3B"/>
                </a:solidFill>
                <a:highlight>
                  <a:srgbClr val="FFFFFF"/>
                </a:highlight>
                <a:latin typeface="JetBrains Mono"/>
                <a:ea typeface="JetBrains Mono"/>
                <a:cs typeface="JetBrains Mono"/>
                <a:sym typeface="JetBrains Mono"/>
              </a:rPr>
              <a:t> </a:t>
            </a:r>
            <a:r>
              <a:rPr b="1" lang="uk" sz="900">
                <a:solidFill>
                  <a:srgbClr val="795E26"/>
                </a:solidFill>
                <a:highlight>
                  <a:srgbClr val="FFFFFF"/>
                </a:highlight>
                <a:latin typeface="JetBrains Mono"/>
                <a:ea typeface="JetBrains Mono"/>
                <a:cs typeface="JetBrains Mono"/>
                <a:sym typeface="JetBrains Mono"/>
              </a:rPr>
              <a:t>ResolveBreakpoint</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00FF"/>
                </a:solidFill>
                <a:highlight>
                  <a:srgbClr val="FFFFFF"/>
                </a:highlight>
                <a:latin typeface="JetBrains Mono"/>
                <a:ea typeface="JetBrains Mono"/>
                <a:cs typeface="JetBrains Mono"/>
                <a:sym typeface="JetBrains Mono"/>
              </a:rPr>
              <a:t>string</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breakpointId</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AF00DB"/>
                </a:solidFill>
                <a:highlight>
                  <a:srgbClr val="FFFFFF"/>
                </a:highlight>
                <a:latin typeface="JetBrains Mono"/>
                <a:ea typeface="JetBrains Mono"/>
                <a:cs typeface="JetBrains Mono"/>
                <a:sym typeface="JetBrains Mono"/>
              </a:rPr>
              <a:t>    if</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_breakpointsStorage</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TryGetBreakEventInfo</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breakpointId</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FF"/>
                </a:solidFill>
                <a:highlight>
                  <a:srgbClr val="FFFFFF"/>
                </a:highlight>
                <a:latin typeface="JetBrains Mono"/>
                <a:ea typeface="JetBrains Mono"/>
                <a:cs typeface="JetBrains Mono"/>
                <a:sym typeface="JetBrains Mono"/>
              </a:rPr>
              <a:t>out</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FF"/>
                </a:solidFill>
                <a:highlight>
                  <a:srgbClr val="FFFFFF"/>
                </a:highlight>
                <a:latin typeface="JetBrains Mono"/>
                <a:ea typeface="JetBrains Mono"/>
                <a:cs typeface="JetBrains Mono"/>
                <a:sym typeface="JetBrains Mono"/>
              </a:rPr>
              <a:t>var</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info</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    {</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00FF"/>
                </a:solidFill>
                <a:highlight>
                  <a:srgbClr val="FFFFFF"/>
                </a:highlight>
                <a:latin typeface="JetBrains Mono"/>
                <a:ea typeface="JetBrains Mono"/>
                <a:cs typeface="JetBrains Mono"/>
                <a:sym typeface="JetBrains Mono"/>
              </a:rPr>
              <a:t>        var</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bindingBreakEvent</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00"/>
                </a:solidFill>
                <a:highlight>
                  <a:srgbClr val="FFFFFF"/>
                </a:highlight>
                <a:latin typeface="JetBrains Mono"/>
                <a:ea typeface="JetBrains Mono"/>
                <a:cs typeface="JetBrains Mono"/>
                <a:sym typeface="JetBrains Mono"/>
              </a:rPr>
              <a:t>=</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FF"/>
                </a:solidFill>
                <a:highlight>
                  <a:srgbClr val="FFFFFF"/>
                </a:highlight>
                <a:latin typeface="JetBrains Mono"/>
                <a:ea typeface="JetBrains Mono"/>
                <a:cs typeface="JetBrains Mono"/>
                <a:sym typeface="JetBrains Mono"/>
              </a:rPr>
              <a:t>new</a:t>
            </a:r>
            <a:r>
              <a:rPr lang="uk" sz="900">
                <a:solidFill>
                  <a:srgbClr val="3B3B3B"/>
                </a:solidFill>
                <a:highlight>
                  <a:srgbClr val="FFFFFF"/>
                </a:highlight>
                <a:latin typeface="JetBrains Mono"/>
                <a:ea typeface="JetBrains Mono"/>
                <a:cs typeface="JetBrains Mono"/>
                <a:sym typeface="JetBrains Mono"/>
              </a:rPr>
              <a:t> </a:t>
            </a:r>
            <a:r>
              <a:rPr lang="uk" sz="900">
                <a:solidFill>
                  <a:srgbClr val="267F99"/>
                </a:solidFill>
                <a:highlight>
                  <a:srgbClr val="FFFFFF"/>
                </a:highlight>
                <a:latin typeface="JetBrains Mono"/>
                <a:ea typeface="JetBrains Mono"/>
                <a:cs typeface="JetBrains Mono"/>
                <a:sym typeface="JetBrains Mono"/>
              </a:rPr>
              <a:t>WasmBindingBreakEvent</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info</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BreakEvent</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WasmModule</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Instance</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AF00DB"/>
                </a:solidFill>
                <a:highlight>
                  <a:srgbClr val="FFFFFF"/>
                </a:highlight>
                <a:latin typeface="JetBrains Mono"/>
                <a:ea typeface="JetBrains Mono"/>
                <a:cs typeface="JetBrains Mono"/>
                <a:sym typeface="JetBrains Mono"/>
              </a:rPr>
              <a:t>        if</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00"/>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info</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AddBindingBreakEvent</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bindingBreakEvent</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        {</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1080"/>
                </a:solidFill>
                <a:highlight>
                  <a:srgbClr val="FFFFFF"/>
                </a:highlight>
                <a:latin typeface="JetBrains Mono"/>
                <a:ea typeface="JetBrains Mono"/>
                <a:cs typeface="JetBrains Mono"/>
                <a:sym typeface="JetBrains Mono"/>
              </a:rPr>
              <a:t>            _logger</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LogInformation</a:t>
            </a:r>
            <a:r>
              <a:rPr lang="uk" sz="900">
                <a:solidFill>
                  <a:srgbClr val="3B3B3B"/>
                </a:solidFill>
                <a:highlight>
                  <a:srgbClr val="FFFFFF"/>
                </a:highlight>
                <a:latin typeface="JetBrains Mono"/>
                <a:ea typeface="JetBrains Mono"/>
                <a:cs typeface="JetBrains Mono"/>
                <a:sym typeface="JetBrains Mono"/>
              </a:rPr>
              <a:t>(</a:t>
            </a:r>
            <a:r>
              <a:rPr lang="uk" sz="900">
                <a:solidFill>
                  <a:srgbClr val="A31515"/>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bindingBreakEvent</a:t>
            </a:r>
            <a:r>
              <a:rPr lang="uk" sz="900">
                <a:solidFill>
                  <a:srgbClr val="A31515"/>
                </a:solidFill>
                <a:highlight>
                  <a:srgbClr val="FFFFFF"/>
                </a:highlight>
                <a:latin typeface="JetBrains Mono"/>
                <a:ea typeface="JetBrains Mono"/>
                <a:cs typeface="JetBrains Mono"/>
                <a:sym typeface="JetBrains Mono"/>
              </a:rPr>
              <a:t>} is not added to {</a:t>
            </a:r>
            <a:r>
              <a:rPr lang="uk" sz="900">
                <a:solidFill>
                  <a:srgbClr val="001080"/>
                </a:solidFill>
                <a:highlight>
                  <a:srgbClr val="FFFFFF"/>
                </a:highlight>
                <a:latin typeface="JetBrains Mono"/>
                <a:ea typeface="JetBrains Mono"/>
                <a:cs typeface="JetBrains Mono"/>
                <a:sym typeface="JetBrains Mono"/>
              </a:rPr>
              <a:t>info</a:t>
            </a:r>
            <a:r>
              <a:rPr lang="uk" sz="900">
                <a:solidFill>
                  <a:srgbClr val="A31515"/>
                </a:solidFill>
                <a:highlight>
                  <a:srgbClr val="FFFFFF"/>
                </a:highlight>
                <a:latin typeface="JetBrains Mono"/>
                <a:ea typeface="JetBrains Mono"/>
                <a:cs typeface="JetBrains Mono"/>
                <a:sym typeface="JetBrains Mono"/>
              </a:rPr>
              <a:t>}"</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1080"/>
                </a:solidFill>
                <a:highlight>
                  <a:srgbClr val="FFFFFF"/>
                </a:highlight>
                <a:latin typeface="JetBrains Mono"/>
                <a:ea typeface="JetBrains Mono"/>
                <a:cs typeface="JetBrains Mono"/>
                <a:sym typeface="JetBrains Mono"/>
              </a:rPr>
              <a:t>            info</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SetStatus</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BreakEventStatus</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NotBound</a:t>
            </a:r>
            <a:r>
              <a:rPr lang="uk" sz="900">
                <a:solidFill>
                  <a:srgbClr val="3B3B3B"/>
                </a:solidFill>
                <a:highlight>
                  <a:srgbClr val="FFFFFF"/>
                </a:highlight>
                <a:latin typeface="JetBrains Mono"/>
                <a:ea typeface="JetBrains Mono"/>
                <a:cs typeface="JetBrains Mono"/>
                <a:sym typeface="JetBrains Mono"/>
              </a:rPr>
              <a:t>, </a:t>
            </a:r>
            <a:r>
              <a:rPr lang="uk" sz="900">
                <a:solidFill>
                  <a:srgbClr val="A31515"/>
                </a:solidFill>
                <a:highlight>
                  <a:srgbClr val="FFFFFF"/>
                </a:highlight>
                <a:latin typeface="JetBrains Mono"/>
                <a:ea typeface="JetBrains Mono"/>
                <a:cs typeface="JetBrains Mono"/>
                <a:sym typeface="JetBrains Mono"/>
              </a:rPr>
              <a:t>$"Could not insert breakpoint {</a:t>
            </a:r>
            <a:r>
              <a:rPr lang="uk" sz="900">
                <a:solidFill>
                  <a:srgbClr val="001080"/>
                </a:solidFill>
                <a:highlight>
                  <a:srgbClr val="FFFFFF"/>
                </a:highlight>
                <a:latin typeface="JetBrains Mono"/>
                <a:ea typeface="JetBrains Mono"/>
                <a:cs typeface="JetBrains Mono"/>
                <a:sym typeface="JetBrains Mono"/>
              </a:rPr>
              <a:t>info</a:t>
            </a:r>
            <a:r>
              <a:rPr lang="uk" sz="900">
                <a:solidFill>
                  <a:srgbClr val="A31515"/>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BreakEvent</a:t>
            </a:r>
            <a:r>
              <a:rPr lang="uk" sz="900">
                <a:solidFill>
                  <a:srgbClr val="A31515"/>
                </a:solidFill>
                <a:highlight>
                  <a:srgbClr val="FFFFFF"/>
                </a:highlight>
                <a:latin typeface="JetBrains Mono"/>
                <a:ea typeface="JetBrains Mono"/>
                <a:cs typeface="JetBrains Mono"/>
                <a:sym typeface="JetBrains Mono"/>
              </a:rPr>
              <a:t>}"</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        }</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AF00DB"/>
                </a:solidFill>
                <a:highlight>
                  <a:srgbClr val="FFFFFF"/>
                </a:highlight>
                <a:latin typeface="JetBrains Mono"/>
                <a:ea typeface="JetBrains Mono"/>
                <a:cs typeface="JetBrains Mono"/>
                <a:sym typeface="JetBrains Mono"/>
              </a:rPr>
              <a:t>        else</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info</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SetStatus</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BreakEventStatus</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Bound</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FF"/>
                </a:solidFill>
                <a:highlight>
                  <a:srgbClr val="FFFFFF"/>
                </a:highlight>
                <a:latin typeface="JetBrains Mono"/>
                <a:ea typeface="JetBrains Mono"/>
                <a:cs typeface="JetBrains Mono"/>
                <a:sym typeface="JetBrains Mono"/>
              </a:rPr>
              <a:t>null</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    }</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spcBef>
                <a:spcPts val="0"/>
              </a:spcBef>
              <a:spcAft>
                <a:spcPts val="1200"/>
              </a:spcAft>
              <a:buNone/>
            </a:pPr>
            <a:r>
              <a:t/>
            </a:r>
            <a:endParaRPr sz="900">
              <a:solidFill>
                <a:srgbClr val="008000"/>
              </a:solidFill>
              <a:highlight>
                <a:srgbClr val="FFFFFF"/>
              </a:highlight>
              <a:latin typeface="JetBrains Mono"/>
              <a:ea typeface="JetBrains Mono"/>
              <a:cs typeface="JetBrains Mono"/>
              <a:sym typeface="JetBrains Mono"/>
            </a:endParaRPr>
          </a:p>
        </p:txBody>
      </p:sp>
      <p:pic>
        <p:nvPicPr>
          <p:cNvPr id="366" name="Google Shape;366;p48"/>
          <p:cNvPicPr preferRelativeResize="0"/>
          <p:nvPr/>
        </p:nvPicPr>
        <p:blipFill>
          <a:blip r:embed="rId3">
            <a:alphaModFix/>
          </a:blip>
          <a:stretch>
            <a:fillRect/>
          </a:stretch>
        </p:blipFill>
        <p:spPr>
          <a:xfrm>
            <a:off x="5695000" y="716400"/>
            <a:ext cx="2716275" cy="1223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Sample: Set, Remove &amp; Resolve Breakpoints</a:t>
            </a:r>
            <a:endParaRPr/>
          </a:p>
        </p:txBody>
      </p:sp>
      <p:sp>
        <p:nvSpPr>
          <p:cNvPr id="372" name="Google Shape;372;p49"/>
          <p:cNvSpPr txBox="1"/>
          <p:nvPr>
            <p:ph idx="1" type="body"/>
          </p:nvPr>
        </p:nvSpPr>
        <p:spPr>
          <a:xfrm>
            <a:off x="253625" y="672000"/>
            <a:ext cx="8520600" cy="4314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uk" sz="900">
                <a:solidFill>
                  <a:srgbClr val="0000FF"/>
                </a:solidFill>
                <a:highlight>
                  <a:srgbClr val="FFFFFF"/>
                </a:highlight>
                <a:latin typeface="JetBrains Mono"/>
                <a:ea typeface="JetBrains Mono"/>
                <a:cs typeface="JetBrains Mono"/>
                <a:sym typeface="JetBrains Mono"/>
              </a:rPr>
              <a:t>async</a:t>
            </a:r>
            <a:r>
              <a:rPr lang="uk" sz="900">
                <a:solidFill>
                  <a:srgbClr val="3B3B3B"/>
                </a:solidFill>
                <a:highlight>
                  <a:srgbClr val="FFFFFF"/>
                </a:highlight>
                <a:latin typeface="JetBrains Mono"/>
                <a:ea typeface="JetBrains Mono"/>
                <a:cs typeface="JetBrains Mono"/>
                <a:sym typeface="JetBrains Mono"/>
              </a:rPr>
              <a:t> </a:t>
            </a:r>
            <a:r>
              <a:rPr lang="uk" sz="900">
                <a:solidFill>
                  <a:srgbClr val="267F99"/>
                </a:solidFill>
                <a:highlight>
                  <a:srgbClr val="FFFFFF"/>
                </a:highlight>
                <a:latin typeface="JetBrains Mono"/>
                <a:ea typeface="JetBrains Mono"/>
                <a:cs typeface="JetBrains Mono"/>
                <a:sym typeface="JetBrains Mono"/>
              </a:rPr>
              <a:t>Task</a:t>
            </a:r>
            <a:r>
              <a:rPr lang="uk" sz="900">
                <a:solidFill>
                  <a:srgbClr val="3B3B3B"/>
                </a:solidFill>
                <a:highlight>
                  <a:srgbClr val="FFFFFF"/>
                </a:highlight>
                <a:latin typeface="JetBrains Mono"/>
                <a:ea typeface="JetBrains Mono"/>
                <a:cs typeface="JetBrains Mono"/>
                <a:sym typeface="JetBrains Mono"/>
              </a:rPr>
              <a:t> </a:t>
            </a:r>
            <a:r>
              <a:rPr b="1" lang="uk" sz="900">
                <a:solidFill>
                  <a:srgbClr val="795E26"/>
                </a:solidFill>
                <a:highlight>
                  <a:srgbClr val="FFFFFF"/>
                </a:highlight>
                <a:latin typeface="JetBrains Mono"/>
                <a:ea typeface="JetBrains Mono"/>
                <a:cs typeface="JetBrains Mono"/>
                <a:sym typeface="JetBrains Mono"/>
              </a:rPr>
              <a:t>HandleAddBreakpointRequest</a:t>
            </a:r>
            <a:r>
              <a:rPr lang="uk" sz="900">
                <a:solidFill>
                  <a:srgbClr val="3B3B3B"/>
                </a:solidFill>
                <a:highlight>
                  <a:srgbClr val="FFFFFF"/>
                </a:highlight>
                <a:latin typeface="JetBrains Mono"/>
                <a:ea typeface="JetBrains Mono"/>
                <a:cs typeface="JetBrains Mono"/>
                <a:sym typeface="JetBrains Mono"/>
              </a:rPr>
              <a:t>(</a:t>
            </a:r>
            <a:r>
              <a:rPr lang="uk" sz="900">
                <a:solidFill>
                  <a:srgbClr val="267F99"/>
                </a:solidFill>
                <a:highlight>
                  <a:srgbClr val="FFFFFF"/>
                </a:highlight>
                <a:latin typeface="JetBrains Mono"/>
                <a:ea typeface="JetBrains Mono"/>
                <a:cs typeface="JetBrains Mono"/>
                <a:sym typeface="JetBrains Mono"/>
              </a:rPr>
              <a:t>BreakEventInfo</a:t>
            </a:r>
            <a:r>
              <a:rPr lang="uk" sz="900">
                <a:solidFill>
                  <a:srgbClr val="3B3B3B"/>
                </a:solidFill>
                <a:highlight>
                  <a:srgbClr val="FFFFFF"/>
                </a:highlight>
                <a:latin typeface="JetBrains Mono"/>
                <a:ea typeface="JetBrains Mono"/>
                <a:cs typeface="JetBrains Mono"/>
                <a:sym typeface="JetBrains Mono"/>
              </a:rPr>
              <a:t>&lt;</a:t>
            </a:r>
            <a:r>
              <a:rPr lang="uk" sz="900">
                <a:solidFill>
                  <a:srgbClr val="267F99"/>
                </a:solidFill>
                <a:highlight>
                  <a:srgbClr val="FFFFFF"/>
                </a:highlight>
                <a:latin typeface="JetBrains Mono"/>
                <a:ea typeface="JetBrains Mono"/>
                <a:cs typeface="JetBrains Mono"/>
                <a:sym typeface="JetBrains Mono"/>
              </a:rPr>
              <a:t>WasmModule</a:t>
            </a:r>
            <a:r>
              <a:rPr lang="uk" sz="900">
                <a:solidFill>
                  <a:srgbClr val="3B3B3B"/>
                </a:solidFill>
                <a:highlight>
                  <a:srgbClr val="FFFFFF"/>
                </a:highlight>
                <a:latin typeface="JetBrains Mono"/>
                <a:ea typeface="JetBrains Mono"/>
                <a:cs typeface="JetBrains Mono"/>
                <a:sym typeface="JetBrains Mono"/>
              </a:rPr>
              <a:t>&gt; </a:t>
            </a:r>
            <a:r>
              <a:rPr lang="uk" sz="900">
                <a:solidFill>
                  <a:srgbClr val="001080"/>
                </a:solidFill>
                <a:highlight>
                  <a:srgbClr val="FFFFFF"/>
                </a:highlight>
                <a:latin typeface="JetBrains Mono"/>
                <a:ea typeface="JetBrains Mono"/>
                <a:cs typeface="JetBrains Mono"/>
                <a:sym typeface="JetBrains Mono"/>
              </a:rPr>
              <a:t>info</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8000"/>
                </a:solidFill>
                <a:highlight>
                  <a:srgbClr val="FFFFFF"/>
                </a:highlight>
                <a:latin typeface="JetBrains Mono"/>
                <a:ea typeface="JetBrains Mono"/>
                <a:cs typeface="JetBrains Mono"/>
                <a:sym typeface="JetBrains Mono"/>
              </a:rPr>
              <a:t>    // ...</a:t>
            </a:r>
            <a:endParaRPr sz="900">
              <a:solidFill>
                <a:srgbClr val="008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8000"/>
                </a:solidFill>
                <a:highlight>
                  <a:srgbClr val="FFFFFF"/>
                </a:highlight>
                <a:latin typeface="JetBrains Mono"/>
                <a:ea typeface="JetBrains Mono"/>
                <a:cs typeface="JetBrains Mono"/>
                <a:sym typeface="JetBrains Mono"/>
              </a:rPr>
              <a:t>    // Map 'C:\Foo\bar' to 'file:///C:/Foo/bar'</a:t>
            </a:r>
            <a:endParaRPr sz="900">
              <a:solidFill>
                <a:srgbClr val="008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00FF"/>
                </a:solidFill>
                <a:highlight>
                  <a:srgbClr val="FFFFFF"/>
                </a:highlight>
                <a:latin typeface="JetBrains Mono"/>
                <a:ea typeface="JetBrains Mono"/>
                <a:cs typeface="JetBrains Mono"/>
                <a:sym typeface="JetBrains Mono"/>
              </a:rPr>
              <a:t>    var</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fileUrl</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00"/>
                </a:solidFill>
                <a:highlight>
                  <a:srgbClr val="FFFFFF"/>
                </a:highlight>
                <a:latin typeface="JetBrains Mono"/>
                <a:ea typeface="JetBrains Mono"/>
                <a:cs typeface="JetBrains Mono"/>
                <a:sym typeface="JetBrains Mono"/>
              </a:rPr>
              <a:t>=</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FF"/>
                </a:solidFill>
                <a:highlight>
                  <a:srgbClr val="FFFFFF"/>
                </a:highlight>
                <a:latin typeface="JetBrains Mono"/>
                <a:ea typeface="JetBrains Mono"/>
                <a:cs typeface="JetBrains Mono"/>
                <a:sym typeface="JetBrains Mono"/>
              </a:rPr>
              <a:t>new</a:t>
            </a:r>
            <a:r>
              <a:rPr lang="uk" sz="900">
                <a:solidFill>
                  <a:srgbClr val="3B3B3B"/>
                </a:solidFill>
                <a:highlight>
                  <a:srgbClr val="FFFFFF"/>
                </a:highlight>
                <a:latin typeface="JetBrains Mono"/>
                <a:ea typeface="JetBrains Mono"/>
                <a:cs typeface="JetBrains Mono"/>
                <a:sym typeface="JetBrains Mono"/>
              </a:rPr>
              <a:t> </a:t>
            </a:r>
            <a:r>
              <a:rPr lang="uk" sz="900">
                <a:solidFill>
                  <a:srgbClr val="267F99"/>
                </a:solidFill>
                <a:highlight>
                  <a:srgbClr val="FFFFFF"/>
                </a:highlight>
                <a:latin typeface="JetBrains Mono"/>
                <a:ea typeface="JetBrains Mono"/>
                <a:cs typeface="JetBrains Mono"/>
                <a:sym typeface="JetBrains Mono"/>
              </a:rPr>
              <a:t>Uri</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url</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Path</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ToString</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00FF"/>
                </a:solidFill>
                <a:highlight>
                  <a:srgbClr val="FFFFFF"/>
                </a:highlight>
                <a:latin typeface="JetBrains Mono"/>
                <a:ea typeface="JetBrains Mono"/>
                <a:cs typeface="JetBrains Mono"/>
                <a:sym typeface="JetBrains Mono"/>
              </a:rPr>
              <a:t>    var</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protocolLine</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protocolColumn</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00"/>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WasmProxyLocationMapper</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ToMonoProxyUnits</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line</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column</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00FF"/>
                </a:solidFill>
                <a:highlight>
                  <a:srgbClr val="FFFFFF"/>
                </a:highlight>
                <a:latin typeface="JetBrains Mono"/>
                <a:ea typeface="JetBrains Mono"/>
                <a:cs typeface="JetBrains Mono"/>
                <a:sym typeface="JetBrains Mono"/>
              </a:rPr>
              <a:t>    var</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breakpointId</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locations</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00"/>
                </a:solidFill>
                <a:highlight>
                  <a:srgbClr val="FFFFFF"/>
                </a:highlight>
                <a:latin typeface="JetBrains Mono"/>
                <a:ea typeface="JetBrains Mono"/>
                <a:cs typeface="JetBrains Mono"/>
                <a:sym typeface="JetBrains Mono"/>
              </a:rPr>
              <a:t>=</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FF"/>
                </a:solidFill>
                <a:highlight>
                  <a:srgbClr val="FFFFFF"/>
                </a:highlight>
                <a:latin typeface="JetBrains Mono"/>
                <a:ea typeface="JetBrains Mono"/>
                <a:cs typeface="JetBrains Mono"/>
                <a:sym typeface="JetBrains Mono"/>
              </a:rPr>
              <a:t>await</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pageClient</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SendCommandAsync</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1080"/>
                </a:solidFill>
                <a:highlight>
                  <a:srgbClr val="FFFFFF"/>
                </a:highlight>
                <a:latin typeface="JetBrains Mono"/>
                <a:ea typeface="JetBrains Mono"/>
                <a:cs typeface="JetBrains Mono"/>
                <a:sym typeface="JetBrains Mono"/>
              </a:rPr>
              <a:t>        </a:t>
            </a:r>
            <a:r>
              <a:rPr b="1" lang="uk" sz="900">
                <a:solidFill>
                  <a:srgbClr val="001080"/>
                </a:solidFill>
                <a:highlight>
                  <a:srgbClr val="FFFFFF"/>
                </a:highlight>
                <a:latin typeface="JetBrains Mono"/>
                <a:ea typeface="JetBrains Mono"/>
                <a:cs typeface="JetBrains Mono"/>
                <a:sym typeface="JetBrains Mono"/>
              </a:rPr>
              <a:t>Domains</a:t>
            </a:r>
            <a:r>
              <a:rPr b="1" lang="uk" sz="900">
                <a:solidFill>
                  <a:srgbClr val="3B3B3B"/>
                </a:solidFill>
                <a:highlight>
                  <a:srgbClr val="FFFFFF"/>
                </a:highlight>
                <a:latin typeface="JetBrains Mono"/>
                <a:ea typeface="JetBrains Mono"/>
                <a:cs typeface="JetBrains Mono"/>
                <a:sym typeface="JetBrains Mono"/>
              </a:rPr>
              <a:t>.</a:t>
            </a:r>
            <a:r>
              <a:rPr b="1" lang="uk" sz="900">
                <a:solidFill>
                  <a:srgbClr val="001080"/>
                </a:solidFill>
                <a:highlight>
                  <a:srgbClr val="FFFFFF"/>
                </a:highlight>
                <a:latin typeface="JetBrains Mono"/>
                <a:ea typeface="JetBrains Mono"/>
                <a:cs typeface="JetBrains Mono"/>
                <a:sym typeface="JetBrains Mono"/>
              </a:rPr>
              <a:t>Debugger</a:t>
            </a:r>
            <a:r>
              <a:rPr b="1" lang="uk" sz="900">
                <a:solidFill>
                  <a:srgbClr val="3B3B3B"/>
                </a:solidFill>
                <a:highlight>
                  <a:srgbClr val="FFFFFF"/>
                </a:highlight>
                <a:latin typeface="JetBrains Mono"/>
                <a:ea typeface="JetBrains Mono"/>
                <a:cs typeface="JetBrains Mono"/>
                <a:sym typeface="JetBrains Mono"/>
              </a:rPr>
              <a:t>.</a:t>
            </a:r>
            <a:r>
              <a:rPr b="1" lang="uk" sz="900">
                <a:solidFill>
                  <a:srgbClr val="795E26"/>
                </a:solidFill>
                <a:highlight>
                  <a:srgbClr val="FFFFFF"/>
                </a:highlight>
                <a:latin typeface="JetBrains Mono"/>
                <a:ea typeface="JetBrains Mono"/>
                <a:cs typeface="JetBrains Mono"/>
                <a:sym typeface="JetBrains Mono"/>
              </a:rPr>
              <a:t>SetBreakpointByUrl</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1080"/>
                </a:solidFill>
                <a:highlight>
                  <a:srgbClr val="FFFFFF"/>
                </a:highlight>
                <a:latin typeface="JetBrains Mono"/>
                <a:ea typeface="JetBrains Mono"/>
                <a:cs typeface="JetBrains Mono"/>
                <a:sym typeface="JetBrains Mono"/>
              </a:rPr>
              <a:t>            LineNumber</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protocolLine</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ColumnNumber</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protocolColumn</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Url</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fileUrl</a:t>
            </a:r>
            <a:endParaRPr sz="900">
              <a:solidFill>
                <a:srgbClr val="00108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        ));</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AF00DB"/>
                </a:solidFill>
                <a:highlight>
                  <a:srgbClr val="FFFFFF"/>
                </a:highlight>
                <a:latin typeface="JetBrains Mono"/>
                <a:ea typeface="JetBrains Mono"/>
                <a:cs typeface="JetBrains Mono"/>
                <a:sym typeface="JetBrains Mono"/>
              </a:rPr>
              <a:t>    if</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00"/>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_breakpointsStorage</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TryAdd</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breakpointId</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Value</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info</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001080"/>
                </a:solidFill>
                <a:highlight>
                  <a:srgbClr val="FFFFFF"/>
                </a:highlight>
                <a:latin typeface="JetBrains Mono"/>
                <a:ea typeface="JetBrains Mono"/>
                <a:cs typeface="JetBrains Mono"/>
                <a:sym typeface="JetBrains Mono"/>
              </a:rPr>
              <a:t>        _logger</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LogWarning</a:t>
            </a:r>
            <a:r>
              <a:rPr lang="uk" sz="900">
                <a:solidFill>
                  <a:srgbClr val="3B3B3B"/>
                </a:solidFill>
                <a:highlight>
                  <a:srgbClr val="FFFFFF"/>
                </a:highlight>
                <a:latin typeface="JetBrains Mono"/>
                <a:ea typeface="JetBrains Mono"/>
                <a:cs typeface="JetBrains Mono"/>
                <a:sym typeface="JetBrains Mono"/>
              </a:rPr>
              <a:t>(</a:t>
            </a:r>
            <a:r>
              <a:rPr lang="uk" sz="900">
                <a:solidFill>
                  <a:srgbClr val="A31515"/>
                </a:solidFill>
                <a:highlight>
                  <a:srgbClr val="FFFFFF"/>
                </a:highlight>
                <a:latin typeface="JetBrains Mono"/>
                <a:ea typeface="JetBrains Mono"/>
                <a:cs typeface="JetBrains Mono"/>
                <a:sym typeface="JetBrains Mono"/>
              </a:rPr>
              <a:t>"Can't add breakpoint '{Info}' with ID '{BreakpointId}'"</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info</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breakpointId</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Value</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    </a:t>
            </a:r>
            <a:r>
              <a:rPr lang="uk" sz="900">
                <a:solidFill>
                  <a:srgbClr val="008000"/>
                </a:solidFill>
                <a:highlight>
                  <a:srgbClr val="FFFFFF"/>
                </a:highlight>
                <a:latin typeface="JetBrains Mono"/>
                <a:ea typeface="JetBrains Mono"/>
                <a:cs typeface="JetBrains Mono"/>
                <a:sym typeface="JetBrains Mono"/>
              </a:rPr>
              <a:t>// Check maybe we already know script with resolved </a:t>
            </a:r>
            <a:r>
              <a:rPr b="1" lang="uk" sz="900">
                <a:solidFill>
                  <a:srgbClr val="008000"/>
                </a:solidFill>
                <a:highlight>
                  <a:srgbClr val="FFFFFF"/>
                </a:highlight>
                <a:latin typeface="JetBrains Mono"/>
                <a:ea typeface="JetBrains Mono"/>
                <a:cs typeface="JetBrains Mono"/>
                <a:sym typeface="JetBrains Mono"/>
              </a:rPr>
              <a:t>script ID</a:t>
            </a:r>
            <a:endParaRPr b="1"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AF00DB"/>
                </a:solidFill>
                <a:highlight>
                  <a:srgbClr val="FFFFFF"/>
                </a:highlight>
                <a:latin typeface="JetBrains Mono"/>
                <a:ea typeface="JetBrains Mono"/>
                <a:cs typeface="JetBrains Mono"/>
                <a:sym typeface="JetBrains Mono"/>
              </a:rPr>
              <a:t>    foreach</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00FF"/>
                </a:solidFill>
                <a:highlight>
                  <a:srgbClr val="FFFFFF"/>
                </a:highlight>
                <a:latin typeface="JetBrains Mono"/>
                <a:ea typeface="JetBrains Mono"/>
                <a:cs typeface="JetBrains Mono"/>
                <a:sym typeface="JetBrains Mono"/>
              </a:rPr>
              <a:t>var</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location</a:t>
            </a:r>
            <a:r>
              <a:rPr lang="uk" sz="900">
                <a:solidFill>
                  <a:srgbClr val="3B3B3B"/>
                </a:solidFill>
                <a:highlight>
                  <a:srgbClr val="FFFFFF"/>
                </a:highlight>
                <a:latin typeface="JetBrains Mono"/>
                <a:ea typeface="JetBrains Mono"/>
                <a:cs typeface="JetBrains Mono"/>
                <a:sym typeface="JetBrains Mono"/>
              </a:rPr>
              <a:t> </a:t>
            </a:r>
            <a:r>
              <a:rPr lang="uk" sz="900">
                <a:solidFill>
                  <a:srgbClr val="AF00DB"/>
                </a:solidFill>
                <a:highlight>
                  <a:srgbClr val="FFFFFF"/>
                </a:highlight>
                <a:latin typeface="JetBrains Mono"/>
                <a:ea typeface="JetBrains Mono"/>
                <a:cs typeface="JetBrains Mono"/>
                <a:sym typeface="JetBrains Mono"/>
              </a:rPr>
              <a:t>in</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locations</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AF00DB"/>
                </a:solidFill>
                <a:highlight>
                  <a:srgbClr val="FFFFFF"/>
                </a:highlight>
                <a:latin typeface="JetBrains Mono"/>
                <a:ea typeface="JetBrains Mono"/>
                <a:cs typeface="JetBrains Mono"/>
                <a:sym typeface="JetBrains Mono"/>
              </a:rPr>
              <a:t>        if</a:t>
            </a:r>
            <a:r>
              <a:rPr lang="uk" sz="900">
                <a:solidFill>
                  <a:srgbClr val="3B3B3B"/>
                </a:solidFill>
                <a:highlight>
                  <a:srgbClr val="FFFFFF"/>
                </a:highlight>
                <a:latin typeface="JetBrains Mono"/>
                <a:ea typeface="JetBrains Mono"/>
                <a:cs typeface="JetBrains Mono"/>
                <a:sym typeface="JetBrains Mono"/>
              </a:rPr>
              <a:t> (</a:t>
            </a:r>
            <a:r>
              <a:rPr lang="uk" sz="900">
                <a:solidFill>
                  <a:srgbClr val="001080"/>
                </a:solidFill>
                <a:highlight>
                  <a:srgbClr val="FFFFFF"/>
                </a:highlight>
                <a:latin typeface="JetBrains Mono"/>
                <a:ea typeface="JetBrains Mono"/>
                <a:cs typeface="JetBrains Mono"/>
                <a:sym typeface="JetBrains Mono"/>
              </a:rPr>
              <a:t>_scriptsStorage</a:t>
            </a:r>
            <a:r>
              <a:rPr lang="uk" sz="900">
                <a:solidFill>
                  <a:srgbClr val="3B3B3B"/>
                </a:solidFill>
                <a:highlight>
                  <a:srgbClr val="FFFFFF"/>
                </a:highlight>
                <a:latin typeface="JetBrains Mono"/>
                <a:ea typeface="JetBrains Mono"/>
                <a:cs typeface="JetBrains Mono"/>
                <a:sym typeface="JetBrains Mono"/>
              </a:rPr>
              <a:t>.</a:t>
            </a:r>
            <a:r>
              <a:rPr lang="uk" sz="900">
                <a:solidFill>
                  <a:srgbClr val="795E26"/>
                </a:solidFill>
                <a:highlight>
                  <a:srgbClr val="FFFFFF"/>
                </a:highlight>
                <a:latin typeface="JetBrains Mono"/>
                <a:ea typeface="JetBrains Mono"/>
                <a:cs typeface="JetBrains Mono"/>
                <a:sym typeface="JetBrains Mono"/>
              </a:rPr>
              <a:t>IsLoaded</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location</a:t>
            </a:r>
            <a:r>
              <a:rPr lang="uk" sz="900">
                <a:solidFill>
                  <a:srgbClr val="3B3B3B"/>
                </a:solidFill>
                <a:highlight>
                  <a:srgbClr val="FFFFFF"/>
                </a:highlight>
                <a:latin typeface="JetBrains Mono"/>
                <a:ea typeface="JetBrains Mono"/>
                <a:cs typeface="JetBrains Mono"/>
                <a:sym typeface="JetBrains Mono"/>
              </a:rPr>
              <a:t>.</a:t>
            </a:r>
            <a:r>
              <a:rPr b="1" lang="uk" sz="900">
                <a:solidFill>
                  <a:srgbClr val="001080"/>
                </a:solidFill>
                <a:highlight>
                  <a:srgbClr val="FFFFFF"/>
                </a:highlight>
                <a:latin typeface="JetBrains Mono"/>
                <a:ea typeface="JetBrains Mono"/>
                <a:cs typeface="JetBrains Mono"/>
                <a:sym typeface="JetBrains Mono"/>
              </a:rPr>
              <a:t>ScriptId</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Value</a:t>
            </a:r>
            <a:r>
              <a:rPr lang="uk" sz="900">
                <a:solidFill>
                  <a:srgbClr val="3B3B3B"/>
                </a:solidFill>
                <a:highlight>
                  <a:srgbClr val="FFFFFF"/>
                </a:highlight>
                <a:latin typeface="JetBrains Mono"/>
                <a:ea typeface="JetBrains Mono"/>
                <a:cs typeface="JetBrains Mono"/>
                <a:sym typeface="JetBrains Mono"/>
              </a:rPr>
              <a:t>))</a:t>
            </a:r>
            <a:endParaRPr sz="900">
              <a:solidFill>
                <a:srgbClr val="008000"/>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795E26"/>
                </a:solidFill>
                <a:highlight>
                  <a:srgbClr val="FFFFFF"/>
                </a:highlight>
                <a:latin typeface="JetBrains Mono"/>
                <a:ea typeface="JetBrains Mono"/>
                <a:cs typeface="JetBrains Mono"/>
                <a:sym typeface="JetBrains Mono"/>
              </a:rPr>
              <a:t>            ResolveBreakpoint</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breakpointId</a:t>
            </a:r>
            <a:r>
              <a:rPr lang="uk" sz="900">
                <a:solidFill>
                  <a:srgbClr val="3B3B3B"/>
                </a:solidFill>
                <a:highlight>
                  <a:srgbClr val="FFFFFF"/>
                </a:highlight>
                <a:latin typeface="JetBrains Mono"/>
                <a:ea typeface="JetBrains Mono"/>
                <a:cs typeface="JetBrains Mono"/>
                <a:sym typeface="JetBrains Mono"/>
              </a:rPr>
              <a:t>.</a:t>
            </a:r>
            <a:r>
              <a:rPr lang="uk" sz="900">
                <a:solidFill>
                  <a:srgbClr val="001080"/>
                </a:solidFill>
                <a:highlight>
                  <a:srgbClr val="FFFFFF"/>
                </a:highlight>
                <a:latin typeface="JetBrains Mono"/>
                <a:ea typeface="JetBrains Mono"/>
                <a:cs typeface="JetBrains Mono"/>
                <a:sym typeface="JetBrains Mono"/>
              </a:rPr>
              <a:t>Value</a:t>
            </a: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uk" sz="900">
                <a:solidFill>
                  <a:srgbClr val="3B3B3B"/>
                </a:solidFill>
                <a:highlight>
                  <a:srgbClr val="FFFFFF"/>
                </a:highlight>
                <a:latin typeface="JetBrains Mono"/>
                <a:ea typeface="JetBrains Mono"/>
                <a:cs typeface="JetBrains Mono"/>
                <a:sym typeface="JetBrains Mono"/>
              </a:rPr>
              <a:t>}</a:t>
            </a:r>
            <a:endParaRPr sz="900">
              <a:solidFill>
                <a:srgbClr val="3B3B3B"/>
              </a:solidFill>
              <a:highlight>
                <a:srgbClr val="FFFFFF"/>
              </a:highlight>
              <a:latin typeface="JetBrains Mono"/>
              <a:ea typeface="JetBrains Mono"/>
              <a:cs typeface="JetBrains Mono"/>
              <a:sym typeface="JetBrains Mono"/>
            </a:endParaRPr>
          </a:p>
          <a:p>
            <a:pPr indent="0" lvl="0" marL="0" rtl="0" algn="l">
              <a:spcBef>
                <a:spcPts val="0"/>
              </a:spcBef>
              <a:spcAft>
                <a:spcPts val="1200"/>
              </a:spcAft>
              <a:buNone/>
            </a:pPr>
            <a:r>
              <a:t/>
            </a:r>
            <a:endParaRPr sz="900">
              <a:solidFill>
                <a:srgbClr val="008000"/>
              </a:solidFill>
              <a:highlight>
                <a:srgbClr val="FFFFFF"/>
              </a:highlight>
              <a:latin typeface="JetBrains Mono"/>
              <a:ea typeface="JetBrains Mono"/>
              <a:cs typeface="JetBrains Mono"/>
              <a:sym typeface="JetBrains Mono"/>
            </a:endParaRPr>
          </a:p>
        </p:txBody>
      </p:sp>
      <p:pic>
        <p:nvPicPr>
          <p:cNvPr id="373" name="Google Shape;373;p49"/>
          <p:cNvPicPr preferRelativeResize="0"/>
          <p:nvPr/>
        </p:nvPicPr>
        <p:blipFill>
          <a:blip r:embed="rId3">
            <a:alphaModFix/>
          </a:blip>
          <a:stretch>
            <a:fillRect/>
          </a:stretch>
        </p:blipFill>
        <p:spPr>
          <a:xfrm>
            <a:off x="5920925" y="582400"/>
            <a:ext cx="3105576" cy="2871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uk" sz="2800"/>
              <a:t>Bonus</a:t>
            </a:r>
            <a:r>
              <a:rPr lang="uk" sz="2800"/>
              <a:t>: Few words about Hot-Reload</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Hot-Reload</a:t>
            </a:r>
            <a:endParaRPr/>
          </a:p>
        </p:txBody>
      </p:sp>
      <p:sp>
        <p:nvSpPr>
          <p:cNvPr id="384" name="Google Shape;384;p51"/>
          <p:cNvSpPr txBox="1"/>
          <p:nvPr>
            <p:ph idx="1" type="body"/>
          </p:nvPr>
        </p:nvSpPr>
        <p:spPr>
          <a:xfrm>
            <a:off x="311700" y="1152475"/>
            <a:ext cx="8520600" cy="379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uk" sz="1600"/>
              <a:t>Without debugging: </a:t>
            </a:r>
            <a:r>
              <a:rPr b="1" lang="uk" sz="1600"/>
              <a:t>dotnet watch</a:t>
            </a:r>
            <a:r>
              <a:rPr lang="uk" sz="1600"/>
              <a:t> and related infrastructure</a:t>
            </a:r>
            <a:endParaRPr sz="1600"/>
          </a:p>
          <a:p>
            <a:pPr indent="-330200" lvl="0" marL="457200" rtl="0" algn="l">
              <a:spcBef>
                <a:spcPts val="0"/>
              </a:spcBef>
              <a:spcAft>
                <a:spcPts val="0"/>
              </a:spcAft>
              <a:buSzPts val="1600"/>
              <a:buChar char="-"/>
            </a:pPr>
            <a:r>
              <a:rPr lang="uk" sz="1600"/>
              <a:t>With debugging (EnC): Available in </a:t>
            </a:r>
            <a:r>
              <a:rPr b="1" lang="uk" sz="1600"/>
              <a:t>Debug Proxy</a:t>
            </a:r>
            <a:r>
              <a:rPr lang="uk" sz="1600"/>
              <a:t> since .NET SDK 7</a:t>
            </a:r>
            <a:br>
              <a:rPr lang="uk" sz="1600"/>
            </a:br>
            <a:r>
              <a:rPr lang="uk" sz="1600"/>
              <a:t>(not yet in Rider </a:t>
            </a:r>
            <a:r>
              <a:rPr lang="uk" sz="1600"/>
              <a:t>🥵</a:t>
            </a:r>
            <a:r>
              <a:rPr lang="uk" sz="1600"/>
              <a:t>)</a:t>
            </a:r>
            <a:endParaRPr sz="1600"/>
          </a:p>
          <a:p>
            <a:pPr indent="-330200" lvl="0" marL="457200" rtl="0" algn="l">
              <a:spcBef>
                <a:spcPts val="0"/>
              </a:spcBef>
              <a:spcAft>
                <a:spcPts val="0"/>
              </a:spcAft>
              <a:buSzPts val="1600"/>
              <a:buChar char="-"/>
            </a:pPr>
            <a:r>
              <a:rPr lang="uk" sz="1600"/>
              <a:t>EnC follows the following algorithm:</a:t>
            </a:r>
            <a:endParaRPr sz="1600"/>
          </a:p>
          <a:p>
            <a:pPr indent="-330200" lvl="0" marL="914400" rtl="0" algn="l">
              <a:spcBef>
                <a:spcPts val="0"/>
              </a:spcBef>
              <a:spcAft>
                <a:spcPts val="0"/>
              </a:spcAft>
              <a:buSzPts val="1600"/>
              <a:buAutoNum type="arabicPeriod"/>
            </a:pPr>
            <a:r>
              <a:rPr lang="uk" sz="1600"/>
              <a:t>User pauses execution for some reason (breakpoint, manually, …)</a:t>
            </a:r>
            <a:endParaRPr sz="1600"/>
          </a:p>
          <a:p>
            <a:pPr indent="-330200" lvl="0" marL="914400" rtl="0" algn="l">
              <a:spcBef>
                <a:spcPts val="0"/>
              </a:spcBef>
              <a:spcAft>
                <a:spcPts val="0"/>
              </a:spcAft>
              <a:buSzPts val="1600"/>
              <a:buAutoNum type="arabicPeriod"/>
            </a:pPr>
            <a:r>
              <a:rPr lang="uk" sz="1600"/>
              <a:t>User changes things in code…</a:t>
            </a:r>
            <a:endParaRPr sz="1600"/>
          </a:p>
          <a:p>
            <a:pPr indent="-330200" lvl="0" marL="914400" rtl="0" algn="l">
              <a:spcBef>
                <a:spcPts val="0"/>
              </a:spcBef>
              <a:spcAft>
                <a:spcPts val="0"/>
              </a:spcAft>
              <a:buSzPts val="1600"/>
              <a:buAutoNum type="arabicPeriod"/>
            </a:pPr>
            <a:r>
              <a:rPr lang="uk" sz="1600"/>
              <a:t>User hits Continue or Apply changes</a:t>
            </a:r>
            <a:endParaRPr sz="1600"/>
          </a:p>
          <a:p>
            <a:pPr indent="-330200" lvl="0" marL="914400" rtl="0" algn="l">
              <a:spcBef>
                <a:spcPts val="0"/>
              </a:spcBef>
              <a:spcAft>
                <a:spcPts val="0"/>
              </a:spcAft>
              <a:buSzPts val="1600"/>
              <a:buAutoNum type="arabicPeriod"/>
            </a:pPr>
            <a:r>
              <a:rPr lang="uk" sz="1600"/>
              <a:t>Delta is computed (IL delta, metadata delta and PDB delta)</a:t>
            </a:r>
            <a:endParaRPr sz="1600"/>
          </a:p>
          <a:p>
            <a:pPr indent="-330200" lvl="0" marL="914400" rtl="0" algn="l">
              <a:spcBef>
                <a:spcPts val="0"/>
              </a:spcBef>
              <a:spcAft>
                <a:spcPts val="0"/>
              </a:spcAft>
              <a:buSzPts val="1600"/>
              <a:buAutoNum type="arabicPeriod"/>
            </a:pPr>
            <a:r>
              <a:rPr lang="uk" sz="1600"/>
              <a:t>Debugger sends delta to the runtime (via Debug Proxy or other mechanism)</a:t>
            </a:r>
            <a:endParaRPr sz="1600"/>
          </a:p>
          <a:p>
            <a:pPr indent="-330200" lvl="0" marL="914400" rtl="0" algn="l">
              <a:spcBef>
                <a:spcPts val="0"/>
              </a:spcBef>
              <a:spcAft>
                <a:spcPts val="0"/>
              </a:spcAft>
              <a:buSzPts val="1600"/>
              <a:buAutoNum type="arabicPeriod"/>
            </a:pPr>
            <a:r>
              <a:rPr lang="uk" sz="1600"/>
              <a:t>Runtime applies deltas</a:t>
            </a:r>
            <a:endParaRPr sz="1600"/>
          </a:p>
          <a:p>
            <a:pPr indent="-330200" lvl="0" marL="914400" rtl="0" algn="l">
              <a:spcBef>
                <a:spcPts val="0"/>
              </a:spcBef>
              <a:spcAft>
                <a:spcPts val="0"/>
              </a:spcAft>
              <a:buSzPts val="1600"/>
              <a:buAutoNum type="arabicPeriod"/>
            </a:pPr>
            <a:r>
              <a:rPr lang="uk" sz="1600"/>
              <a:t>Debugger resets breakpoints (as lines in code have possibly been changed)</a:t>
            </a:r>
            <a:endParaRPr sz="1600"/>
          </a:p>
          <a:p>
            <a:pPr indent="-330200" lvl="0" marL="914400" rtl="0" algn="l">
              <a:spcBef>
                <a:spcPts val="0"/>
              </a:spcBef>
              <a:spcAft>
                <a:spcPts val="0"/>
              </a:spcAft>
              <a:buSzPts val="1600"/>
              <a:buAutoNum type="arabicPeriod"/>
            </a:pPr>
            <a:r>
              <a:rPr lang="uk" sz="1600"/>
              <a:t>Debugger resumes execution</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.NET WebAssembly Family</a:t>
            </a:r>
            <a:endParaRPr/>
          </a:p>
        </p:txBody>
      </p:sp>
      <p:sp>
        <p:nvSpPr>
          <p:cNvPr id="80" name="Google Shape;80;p16"/>
          <p:cNvSpPr txBox="1"/>
          <p:nvPr>
            <p:ph idx="1" type="body"/>
          </p:nvPr>
        </p:nvSpPr>
        <p:spPr>
          <a:xfrm>
            <a:off x="727650" y="932100"/>
            <a:ext cx="3638700" cy="9729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Font typeface="JetBrains Mono"/>
              <a:buChar char="-"/>
            </a:pPr>
            <a:r>
              <a:rPr b="1" lang="uk" sz="1600"/>
              <a:t>Blazor WebAssembly</a:t>
            </a:r>
            <a:endParaRPr b="1" sz="1600"/>
          </a:p>
          <a:p>
            <a:pPr indent="-330200" lvl="1" marL="914400" rtl="0" algn="l">
              <a:lnSpc>
                <a:spcPct val="95000"/>
              </a:lnSpc>
              <a:spcBef>
                <a:spcPts val="0"/>
              </a:spcBef>
              <a:spcAft>
                <a:spcPts val="0"/>
              </a:spcAft>
              <a:buSzPts val="1600"/>
              <a:buChar char="-"/>
            </a:pPr>
            <a:r>
              <a:rPr lang="uk" sz="1600"/>
              <a:t>DevServer-hosted</a:t>
            </a:r>
            <a:endParaRPr sz="1600"/>
          </a:p>
          <a:p>
            <a:pPr indent="-330200" lvl="1" marL="914400" rtl="0" algn="l">
              <a:lnSpc>
                <a:spcPct val="95000"/>
              </a:lnSpc>
              <a:spcBef>
                <a:spcPts val="0"/>
              </a:spcBef>
              <a:spcAft>
                <a:spcPts val="0"/>
              </a:spcAft>
              <a:buSzPts val="1600"/>
              <a:buChar char="-"/>
            </a:pPr>
            <a:r>
              <a:rPr lang="uk" sz="1600"/>
              <a:t>ASP.NET Core-hosted</a:t>
            </a:r>
            <a:endParaRPr b="1" sz="1600"/>
          </a:p>
        </p:txBody>
      </p:sp>
      <p:sp>
        <p:nvSpPr>
          <p:cNvPr id="81" name="Google Shape;81;p16"/>
          <p:cNvSpPr txBox="1"/>
          <p:nvPr>
            <p:ph idx="1" type="body"/>
          </p:nvPr>
        </p:nvSpPr>
        <p:spPr>
          <a:xfrm>
            <a:off x="727650" y="2740500"/>
            <a:ext cx="3729900" cy="12015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Font typeface="JetBrains Mono"/>
              <a:buChar char="-"/>
            </a:pPr>
            <a:r>
              <a:rPr b="1" lang="uk" sz="1600">
                <a:latin typeface="JetBrains Mono"/>
                <a:ea typeface="JetBrains Mono"/>
                <a:cs typeface="JetBrains Mono"/>
                <a:sym typeface="JetBrains Mono"/>
              </a:rPr>
              <a:t>wasi-experimental</a:t>
            </a:r>
            <a:r>
              <a:rPr b="1" lang="uk" sz="1600">
                <a:latin typeface="Lato"/>
                <a:ea typeface="Lato"/>
                <a:cs typeface="Lato"/>
                <a:sym typeface="Lato"/>
              </a:rPr>
              <a:t> workload</a:t>
            </a:r>
            <a:endParaRPr b="1" sz="1600">
              <a:latin typeface="Lato"/>
              <a:ea typeface="Lato"/>
              <a:cs typeface="Lato"/>
              <a:sym typeface="Lato"/>
            </a:endParaRPr>
          </a:p>
          <a:p>
            <a:pPr indent="-330200" lvl="1" marL="914400" rtl="0" algn="l">
              <a:lnSpc>
                <a:spcPct val="95000"/>
              </a:lnSpc>
              <a:spcBef>
                <a:spcPts val="0"/>
              </a:spcBef>
              <a:spcAft>
                <a:spcPts val="0"/>
              </a:spcAft>
              <a:buSzPts val="1600"/>
              <a:buFont typeface="JetBrains Mono"/>
              <a:buChar char="-"/>
            </a:pPr>
            <a:r>
              <a:rPr lang="uk" sz="1600">
                <a:latin typeface="JetBrains Mono"/>
                <a:ea typeface="JetBrains Mono"/>
                <a:cs typeface="JetBrains Mono"/>
                <a:sym typeface="JetBrains Mono"/>
              </a:rPr>
              <a:t>browser-wasi</a:t>
            </a:r>
            <a:r>
              <a:rPr lang="uk" sz="1600"/>
              <a:t> RID</a:t>
            </a:r>
            <a:br>
              <a:rPr lang="uk" sz="1600">
                <a:latin typeface="Lato"/>
                <a:ea typeface="Lato"/>
                <a:cs typeface="Lato"/>
                <a:sym typeface="Lato"/>
              </a:rPr>
            </a:br>
            <a:endParaRPr sz="1600">
              <a:latin typeface="Lato"/>
              <a:ea typeface="Lato"/>
              <a:cs typeface="Lato"/>
              <a:sym typeface="Lato"/>
            </a:endParaRPr>
          </a:p>
          <a:p>
            <a:pPr indent="-330200" lvl="0" marL="457200" rtl="0" algn="l">
              <a:lnSpc>
                <a:spcPct val="95000"/>
              </a:lnSpc>
              <a:spcBef>
                <a:spcPts val="0"/>
              </a:spcBef>
              <a:spcAft>
                <a:spcPts val="0"/>
              </a:spcAft>
              <a:buSzPts val="1600"/>
              <a:buFont typeface="JetBrains Mono"/>
              <a:buChar char="-"/>
            </a:pPr>
            <a:r>
              <a:rPr b="1" lang="uk" sz="1600">
                <a:latin typeface="JetBrains Mono"/>
                <a:ea typeface="JetBrains Mono"/>
                <a:cs typeface="JetBrains Mono"/>
                <a:sym typeface="JetBrains Mono"/>
              </a:rPr>
              <a:t>Wasi.Sdk</a:t>
            </a:r>
            <a:endParaRPr b="1" sz="1600"/>
          </a:p>
        </p:txBody>
      </p:sp>
      <p:sp>
        <p:nvSpPr>
          <p:cNvPr id="82" name="Google Shape;82;p16"/>
          <p:cNvSpPr txBox="1"/>
          <p:nvPr>
            <p:ph idx="1" type="body"/>
          </p:nvPr>
        </p:nvSpPr>
        <p:spPr>
          <a:xfrm>
            <a:off x="727651" y="3941991"/>
            <a:ext cx="4082400" cy="5157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Font typeface="JetBrains Mono"/>
              <a:buChar char="-"/>
            </a:pPr>
            <a:r>
              <a:rPr b="1" lang="uk" sz="1600"/>
              <a:t>NativeAOT-LLVM WASM/WASI</a:t>
            </a:r>
            <a:endParaRPr b="1" sz="1600"/>
          </a:p>
        </p:txBody>
      </p:sp>
      <p:sp>
        <p:nvSpPr>
          <p:cNvPr id="83" name="Google Shape;83;p16"/>
          <p:cNvSpPr txBox="1"/>
          <p:nvPr>
            <p:ph idx="1" type="body"/>
          </p:nvPr>
        </p:nvSpPr>
        <p:spPr>
          <a:xfrm>
            <a:off x="727650" y="1827450"/>
            <a:ext cx="4082400" cy="12015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Font typeface="JetBrains Mono"/>
              <a:buChar char="-"/>
            </a:pPr>
            <a:r>
              <a:rPr b="1" lang="uk" sz="1600">
                <a:latin typeface="JetBrains Mono"/>
                <a:ea typeface="JetBrains Mono"/>
                <a:cs typeface="JetBrains Mono"/>
                <a:sym typeface="JetBrains Mono"/>
              </a:rPr>
              <a:t>wasm-experimental</a:t>
            </a:r>
            <a:r>
              <a:rPr b="1" lang="uk" sz="1600"/>
              <a:t> workload</a:t>
            </a:r>
            <a:endParaRPr b="1" sz="1600"/>
          </a:p>
          <a:p>
            <a:pPr indent="-330200" lvl="1" marL="914400" rtl="0" algn="l">
              <a:lnSpc>
                <a:spcPct val="95000"/>
              </a:lnSpc>
              <a:spcBef>
                <a:spcPts val="0"/>
              </a:spcBef>
              <a:spcAft>
                <a:spcPts val="0"/>
              </a:spcAft>
              <a:buSzPts val="1600"/>
              <a:buFont typeface="JetBrains Mono"/>
              <a:buChar char="-"/>
            </a:pPr>
            <a:r>
              <a:rPr lang="uk" sz="1600">
                <a:latin typeface="JetBrains Mono"/>
                <a:ea typeface="JetBrains Mono"/>
                <a:cs typeface="JetBrains Mono"/>
                <a:sym typeface="JetBrains Mono"/>
              </a:rPr>
              <a:t>browser-wasm</a:t>
            </a:r>
            <a:r>
              <a:rPr lang="uk" sz="1600"/>
              <a:t> RID</a:t>
            </a:r>
            <a:endParaRPr sz="1600"/>
          </a:p>
          <a:p>
            <a:pPr indent="-330200" lvl="1" marL="914400" rtl="0" algn="l">
              <a:lnSpc>
                <a:spcPct val="95000"/>
              </a:lnSpc>
              <a:spcBef>
                <a:spcPts val="0"/>
              </a:spcBef>
              <a:spcAft>
                <a:spcPts val="0"/>
              </a:spcAft>
              <a:buSzPts val="1600"/>
              <a:buFont typeface="JetBrains Mono"/>
              <a:buChar char="-"/>
            </a:pPr>
            <a:r>
              <a:rPr lang="uk" sz="1600">
                <a:latin typeface="JetBrains Mono"/>
                <a:ea typeface="JetBrains Mono"/>
                <a:cs typeface="JetBrains Mono"/>
                <a:sym typeface="JetBrains Mono"/>
              </a:rPr>
              <a:t>console-wasm</a:t>
            </a:r>
            <a:r>
              <a:rPr lang="uk" sz="1600"/>
              <a:t> RID</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uk"/>
              <a:t>Thanks for your attention!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3"/>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Links</a:t>
            </a:r>
            <a:endParaRPr/>
          </a:p>
        </p:txBody>
      </p:sp>
      <p:sp>
        <p:nvSpPr>
          <p:cNvPr id="395" name="Google Shape;395;p53"/>
          <p:cNvSpPr txBox="1"/>
          <p:nvPr>
            <p:ph idx="1" type="body"/>
          </p:nvPr>
        </p:nvSpPr>
        <p:spPr>
          <a:xfrm>
            <a:off x="311700" y="667200"/>
            <a:ext cx="8520600" cy="3809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uk" sz="1600"/>
              <a:t>WebAssembly</a:t>
            </a:r>
            <a:endParaRPr sz="1600"/>
          </a:p>
          <a:p>
            <a:pPr indent="-330200" lvl="1" marL="914400" rtl="0" algn="l">
              <a:spcBef>
                <a:spcPts val="0"/>
              </a:spcBef>
              <a:spcAft>
                <a:spcPts val="0"/>
              </a:spcAft>
              <a:buSzPts val="1600"/>
              <a:buChar char="-"/>
            </a:pPr>
            <a:r>
              <a:rPr lang="uk" sz="1600"/>
              <a:t>WebAssembly System Interface: </a:t>
            </a:r>
            <a:r>
              <a:rPr lang="uk" sz="1600" u="sng">
                <a:solidFill>
                  <a:schemeClr val="hlink"/>
                </a:solidFill>
                <a:hlinkClick r:id="rId3"/>
              </a:rPr>
              <a:t>wasi.dev</a:t>
            </a:r>
            <a:endParaRPr sz="1600"/>
          </a:p>
          <a:p>
            <a:pPr indent="-330200" lvl="0" marL="457200" rtl="0" algn="l">
              <a:spcBef>
                <a:spcPts val="0"/>
              </a:spcBef>
              <a:spcAft>
                <a:spcPts val="0"/>
              </a:spcAft>
              <a:buSzPts val="1600"/>
              <a:buChar char="-"/>
            </a:pPr>
            <a:r>
              <a:rPr lang="uk" sz="1600"/>
              <a:t>Chrome DevTools Protocol</a:t>
            </a:r>
            <a:endParaRPr sz="1600"/>
          </a:p>
          <a:p>
            <a:pPr indent="-330200" lvl="1" marL="914400" rtl="0" algn="l">
              <a:spcBef>
                <a:spcPts val="0"/>
              </a:spcBef>
              <a:spcAft>
                <a:spcPts val="0"/>
              </a:spcAft>
              <a:buSzPts val="1600"/>
              <a:buChar char="-"/>
            </a:pPr>
            <a:r>
              <a:rPr lang="uk" sz="1600"/>
              <a:t>API Explorer: </a:t>
            </a:r>
            <a:r>
              <a:rPr lang="uk" sz="1600" u="sng">
                <a:solidFill>
                  <a:schemeClr val="hlink"/>
                </a:solidFill>
                <a:hlinkClick r:id="rId4"/>
              </a:rPr>
              <a:t>chromedevtools.github.io/devtools-protocol</a:t>
            </a:r>
            <a:endParaRPr sz="1600"/>
          </a:p>
          <a:p>
            <a:pPr indent="-330200" lvl="1" marL="914400" rtl="0" algn="l">
              <a:spcBef>
                <a:spcPts val="0"/>
              </a:spcBef>
              <a:spcAft>
                <a:spcPts val="0"/>
              </a:spcAft>
              <a:buSzPts val="1600"/>
              <a:buChar char="-"/>
            </a:pPr>
            <a:r>
              <a:rPr lang="uk" sz="1600"/>
              <a:t>API Explorer (alternative): </a:t>
            </a:r>
            <a:r>
              <a:rPr lang="uk" sz="1600" u="sng">
                <a:solidFill>
                  <a:schemeClr val="hlink"/>
                </a:solidFill>
                <a:hlinkClick r:id="rId5"/>
              </a:rPr>
              <a:t>vanilla.aslushnikov.com</a:t>
            </a:r>
            <a:endParaRPr sz="1600"/>
          </a:p>
          <a:p>
            <a:pPr indent="-330200" lvl="1" marL="914400" rtl="0" algn="l">
              <a:spcBef>
                <a:spcPts val="0"/>
              </a:spcBef>
              <a:spcAft>
                <a:spcPts val="0"/>
              </a:spcAft>
              <a:buSzPts val="1600"/>
              <a:buChar char="-"/>
            </a:pPr>
            <a:r>
              <a:rPr lang="uk" sz="1600"/>
              <a:t>Mono Extension Explorer: </a:t>
            </a:r>
            <a:r>
              <a:rPr lang="uk" sz="1600" u="sng">
                <a:solidFill>
                  <a:schemeClr val="hlink"/>
                </a:solidFill>
                <a:hlinkClick r:id="rId6"/>
              </a:rPr>
              <a:t>mono-cdp.seclerp.me</a:t>
            </a:r>
            <a:endParaRPr sz="1600"/>
          </a:p>
          <a:p>
            <a:pPr indent="-330200" lvl="0" marL="457200" rtl="0" algn="l">
              <a:spcBef>
                <a:spcPts val="0"/>
              </a:spcBef>
              <a:spcAft>
                <a:spcPts val="0"/>
              </a:spcAft>
              <a:buSzPts val="1600"/>
              <a:buChar char="-"/>
            </a:pPr>
            <a:r>
              <a:rPr lang="uk" sz="1600"/>
              <a:t>Blog posts</a:t>
            </a:r>
            <a:endParaRPr sz="1600"/>
          </a:p>
          <a:p>
            <a:pPr indent="-330200" lvl="1" marL="914400" rtl="0" algn="l">
              <a:spcBef>
                <a:spcPts val="0"/>
              </a:spcBef>
              <a:spcAft>
                <a:spcPts val="0"/>
              </a:spcAft>
              <a:buSzPts val="1600"/>
              <a:buChar char="-"/>
            </a:pPr>
            <a:r>
              <a:rPr lang="uk" sz="1600" u="sng">
                <a:solidFill>
                  <a:schemeClr val="hlink"/>
                </a:solidFill>
                <a:hlinkClick r:id="rId7"/>
              </a:rPr>
              <a:t>The Future of .NET with WASM</a:t>
            </a:r>
            <a:r>
              <a:rPr lang="uk" sz="1600"/>
              <a:t> by Khalid Abuhakmeh</a:t>
            </a:r>
            <a:endParaRPr sz="1600"/>
          </a:p>
          <a:p>
            <a:pPr indent="-330200" lvl="0" marL="457200" rtl="0" algn="l">
              <a:spcBef>
                <a:spcPts val="0"/>
              </a:spcBef>
              <a:spcAft>
                <a:spcPts val="0"/>
              </a:spcAft>
              <a:buSzPts val="1600"/>
              <a:buChar char="-"/>
            </a:pPr>
            <a:r>
              <a:rPr lang="uk" sz="1600"/>
              <a:t>Videos</a:t>
            </a:r>
            <a:endParaRPr sz="1600"/>
          </a:p>
          <a:p>
            <a:pPr indent="-330200" lvl="1" marL="914400" rtl="0" algn="l">
              <a:spcBef>
                <a:spcPts val="0"/>
              </a:spcBef>
              <a:spcAft>
                <a:spcPts val="0"/>
              </a:spcAft>
              <a:buSzPts val="1600"/>
              <a:buChar char="-"/>
            </a:pPr>
            <a:r>
              <a:rPr lang="uk" sz="1600" u="sng">
                <a:solidFill>
                  <a:schemeClr val="hlink"/>
                </a:solidFill>
                <a:hlinkClick r:id="rId8"/>
              </a:rPr>
              <a:t>Blazor United prototype</a:t>
            </a:r>
            <a:r>
              <a:rPr lang="uk" sz="1600"/>
              <a:t> by Steven Sanderson</a:t>
            </a:r>
            <a:endParaRPr sz="1600"/>
          </a:p>
          <a:p>
            <a:pPr indent="-330200" lvl="1" marL="914400" rtl="0" algn="l">
              <a:spcBef>
                <a:spcPts val="0"/>
              </a:spcBef>
              <a:spcAft>
                <a:spcPts val="0"/>
              </a:spcAft>
              <a:buSzPts val="1600"/>
              <a:buChar char="-"/>
            </a:pPr>
            <a:r>
              <a:rPr lang="uk" sz="1600" u="sng">
                <a:solidFill>
                  <a:schemeClr val="hlink"/>
                </a:solidFill>
                <a:hlinkClick r:id="rId9"/>
              </a:rPr>
              <a:t>Experiments with the new WASI workload in .NET 8 Preview 4</a:t>
            </a:r>
            <a:r>
              <a:rPr lang="uk" sz="1600"/>
              <a:t> by Steven Sanderson</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uk" sz="2800"/>
              <a:t>Chapter 1: .NET </a:t>
            </a:r>
            <a:r>
              <a:rPr lang="uk" sz="2800">
                <a:solidFill>
                  <a:schemeClr val="dk1"/>
                </a:solidFill>
              </a:rPr>
              <a:t>WebAssembly App’s Anatomy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.NET WebAssembly App’s Anatomy: Blazor</a:t>
            </a:r>
            <a:endParaRPr/>
          </a:p>
          <a:p>
            <a:pPr indent="0" lvl="0" marL="0" rtl="0" algn="l">
              <a:spcBef>
                <a:spcPts val="0"/>
              </a:spcBef>
              <a:spcAft>
                <a:spcPts val="0"/>
              </a:spcAft>
              <a:buNone/>
            </a:pPr>
            <a:r>
              <a:t/>
            </a:r>
            <a:endParaRPr/>
          </a:p>
        </p:txBody>
      </p:sp>
      <p:sp>
        <p:nvSpPr>
          <p:cNvPr id="94" name="Google Shape;94;p18"/>
          <p:cNvSpPr txBox="1"/>
          <p:nvPr>
            <p:ph idx="1" type="body"/>
          </p:nvPr>
        </p:nvSpPr>
        <p:spPr>
          <a:xfrm>
            <a:off x="3721650" y="704800"/>
            <a:ext cx="5327100" cy="3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400">
                <a:latin typeface="JetBrains Mono"/>
                <a:ea typeface="JetBrains Mono"/>
                <a:cs typeface="JetBrains Mono"/>
                <a:sym typeface="JetBrains Mono"/>
              </a:rPr>
              <a:t>&gt; cat wwwroot/index.html</a:t>
            </a:r>
            <a:br>
              <a:rPr lang="uk" sz="1400">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&lt;!DOCTYPE</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E50000"/>
                </a:solidFill>
                <a:highlight>
                  <a:srgbClr val="FFFFFF"/>
                </a:highlight>
                <a:latin typeface="JetBrains Mono"/>
                <a:ea typeface="JetBrains Mono"/>
                <a:cs typeface="JetBrains Mono"/>
                <a:sym typeface="JetBrains Mono"/>
              </a:rPr>
              <a:t>html</a:t>
            </a:r>
            <a:r>
              <a:rPr lang="uk" sz="1400">
                <a:solidFill>
                  <a:srgbClr val="800000"/>
                </a:solidFill>
                <a:highlight>
                  <a:srgbClr val="FFFFFF"/>
                </a:highlight>
                <a:latin typeface="JetBrains Mono"/>
                <a:ea typeface="JetBrains Mono"/>
                <a:cs typeface="JetBrains Mono"/>
                <a:sym typeface="JetBrains Mono"/>
              </a:rPr>
              <a:t>&gt;</a:t>
            </a:r>
            <a:br>
              <a:rPr lang="uk" sz="1400">
                <a:solidFill>
                  <a:srgbClr val="800000"/>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&lt;body&gt;</a:t>
            </a:r>
            <a:br>
              <a:rPr lang="uk" sz="1400">
                <a:solidFill>
                  <a:srgbClr val="800000"/>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800000"/>
                </a:solidFill>
                <a:highlight>
                  <a:srgbClr val="FFFFFF"/>
                </a:highlight>
                <a:latin typeface="JetBrains Mono"/>
                <a:ea typeface="JetBrains Mono"/>
                <a:cs typeface="JetBrains Mono"/>
                <a:sym typeface="JetBrains Mono"/>
              </a:rPr>
              <a:t>&lt;div</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E50000"/>
                </a:solidFill>
                <a:highlight>
                  <a:srgbClr val="FFFFFF"/>
                </a:highlight>
                <a:latin typeface="JetBrains Mono"/>
                <a:ea typeface="JetBrains Mono"/>
                <a:cs typeface="JetBrains Mono"/>
                <a:sym typeface="JetBrains Mono"/>
              </a:rPr>
              <a:t>id</a:t>
            </a:r>
            <a:r>
              <a:rPr lang="uk" sz="1400">
                <a:solidFill>
                  <a:srgbClr val="3B3B3B"/>
                </a:solidFill>
                <a:highlight>
                  <a:srgbClr val="FFFFFF"/>
                </a:highlight>
                <a:latin typeface="JetBrains Mono"/>
                <a:ea typeface="JetBrains Mono"/>
                <a:cs typeface="JetBrains Mono"/>
                <a:sym typeface="JetBrains Mono"/>
              </a:rPr>
              <a:t>=</a:t>
            </a:r>
            <a:r>
              <a:rPr lang="uk" sz="1400">
                <a:solidFill>
                  <a:srgbClr val="0000FF"/>
                </a:solidFill>
                <a:highlight>
                  <a:srgbClr val="FFFFFF"/>
                </a:highlight>
                <a:latin typeface="JetBrains Mono"/>
                <a:ea typeface="JetBrains Mono"/>
                <a:cs typeface="JetBrains Mono"/>
                <a:sym typeface="JetBrains Mono"/>
              </a:rPr>
              <a:t>"app"</a:t>
            </a:r>
            <a:r>
              <a:rPr lang="uk" sz="1400">
                <a:solidFill>
                  <a:srgbClr val="800000"/>
                </a:solidFill>
                <a:highlight>
                  <a:srgbClr val="FFFFFF"/>
                </a:highlight>
                <a:latin typeface="JetBrains Mono"/>
                <a:ea typeface="JetBrains Mono"/>
                <a:cs typeface="JetBrains Mono"/>
                <a:sym typeface="JetBrains Mono"/>
              </a:rPr>
              <a:t>&gt;</a:t>
            </a:r>
            <a:br>
              <a:rPr lang="uk" sz="1400">
                <a:solidFill>
                  <a:srgbClr val="800000"/>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800000"/>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800000"/>
                </a:solidFill>
                <a:highlight>
                  <a:srgbClr val="FFFFFF"/>
                </a:highlight>
                <a:latin typeface="JetBrains Mono"/>
                <a:ea typeface="JetBrains Mono"/>
                <a:cs typeface="JetBrains Mono"/>
                <a:sym typeface="JetBrains Mono"/>
              </a:rPr>
              <a:t>&lt;/div&gt;</a:t>
            </a:r>
            <a:br>
              <a:rPr lang="uk" sz="1400">
                <a:solidFill>
                  <a:srgbClr val="800000"/>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b="1" lang="uk" sz="1400">
                <a:solidFill>
                  <a:srgbClr val="800000"/>
                </a:solidFill>
                <a:highlight>
                  <a:srgbClr val="FFFFFF"/>
                </a:highlight>
                <a:latin typeface="JetBrains Mono"/>
                <a:ea typeface="JetBrains Mono"/>
                <a:cs typeface="JetBrains Mono"/>
                <a:sym typeface="JetBrains Mono"/>
              </a:rPr>
              <a:t>&lt;script</a:t>
            </a:r>
            <a:r>
              <a:rPr b="1" lang="uk" sz="1400">
                <a:solidFill>
                  <a:srgbClr val="000000"/>
                </a:solidFill>
                <a:highlight>
                  <a:srgbClr val="FFFFFF"/>
                </a:highlight>
                <a:latin typeface="JetBrains Mono"/>
                <a:ea typeface="JetBrains Mono"/>
                <a:cs typeface="JetBrains Mono"/>
                <a:sym typeface="JetBrains Mono"/>
              </a:rPr>
              <a:t> </a:t>
            </a:r>
            <a:r>
              <a:rPr b="1" lang="uk" sz="1400">
                <a:solidFill>
                  <a:srgbClr val="E50000"/>
                </a:solidFill>
                <a:highlight>
                  <a:srgbClr val="FFFFFF"/>
                </a:highlight>
                <a:latin typeface="JetBrains Mono"/>
                <a:ea typeface="JetBrains Mono"/>
                <a:cs typeface="JetBrains Mono"/>
                <a:sym typeface="JetBrains Mono"/>
              </a:rPr>
              <a:t>src</a:t>
            </a:r>
            <a:r>
              <a:rPr b="1" lang="uk" sz="1400">
                <a:solidFill>
                  <a:srgbClr val="000000"/>
                </a:solidFill>
                <a:highlight>
                  <a:srgbClr val="FFFFFF"/>
                </a:highlight>
                <a:latin typeface="JetBrains Mono"/>
                <a:ea typeface="JetBrains Mono"/>
                <a:cs typeface="JetBrains Mono"/>
                <a:sym typeface="JetBrains Mono"/>
              </a:rPr>
              <a:t>=</a:t>
            </a:r>
            <a:r>
              <a:rPr b="1" lang="uk" sz="1400">
                <a:solidFill>
                  <a:srgbClr val="0000FF"/>
                </a:solidFill>
                <a:highlight>
                  <a:srgbClr val="FFFFFF"/>
                </a:highlight>
                <a:latin typeface="JetBrains Mono"/>
                <a:ea typeface="JetBrains Mono"/>
                <a:cs typeface="JetBrains Mono"/>
                <a:sym typeface="JetBrains Mono"/>
              </a:rPr>
              <a:t>"_framework/blazor.webassembly.js"</a:t>
            </a:r>
            <a:r>
              <a:rPr b="1" lang="uk" sz="1400">
                <a:solidFill>
                  <a:srgbClr val="800000"/>
                </a:solidFill>
                <a:highlight>
                  <a:srgbClr val="FFFFFF"/>
                </a:highlight>
                <a:latin typeface="JetBrains Mono"/>
                <a:ea typeface="JetBrains Mono"/>
                <a:cs typeface="JetBrains Mono"/>
                <a:sym typeface="JetBrains Mono"/>
              </a:rPr>
              <a:t>&gt;&lt;/script&gt;</a:t>
            </a:r>
            <a:br>
              <a:rPr lang="uk" sz="1400">
                <a:solidFill>
                  <a:srgbClr val="800000"/>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&lt;/body&gt;</a:t>
            </a:r>
            <a:br>
              <a:rPr lang="uk" sz="1400">
                <a:solidFill>
                  <a:srgbClr val="800000"/>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&lt;/html&gt;</a:t>
            </a:r>
            <a:endParaRPr sz="1400">
              <a:solidFill>
                <a:srgbClr val="800000"/>
              </a:solidFill>
              <a:highlight>
                <a:srgbClr val="FFFFFF"/>
              </a:highlight>
              <a:latin typeface="JetBrains Mono"/>
              <a:ea typeface="JetBrains Mono"/>
              <a:cs typeface="JetBrains Mono"/>
              <a:sym typeface="JetBrains Mono"/>
            </a:endParaRPr>
          </a:p>
          <a:p>
            <a:pPr indent="0" lvl="0" marL="0" rtl="0" algn="l">
              <a:spcBef>
                <a:spcPts val="1200"/>
              </a:spcBef>
              <a:spcAft>
                <a:spcPts val="1200"/>
              </a:spcAft>
              <a:buNone/>
            </a:pPr>
            <a:br>
              <a:rPr lang="uk" sz="1400">
                <a:latin typeface="JetBrains Mono"/>
                <a:ea typeface="JetBrains Mono"/>
                <a:cs typeface="JetBrains Mono"/>
                <a:sym typeface="JetBrains Mono"/>
              </a:rPr>
            </a:br>
            <a:endParaRPr sz="1400">
              <a:latin typeface="JetBrains Mono"/>
              <a:ea typeface="JetBrains Mono"/>
              <a:cs typeface="JetBrains Mono"/>
              <a:sym typeface="JetBrains Mono"/>
            </a:endParaRPr>
          </a:p>
        </p:txBody>
      </p:sp>
      <p:sp>
        <p:nvSpPr>
          <p:cNvPr id="95" name="Google Shape;95;p18"/>
          <p:cNvSpPr txBox="1"/>
          <p:nvPr/>
        </p:nvSpPr>
        <p:spPr>
          <a:xfrm>
            <a:off x="311700" y="704800"/>
            <a:ext cx="3000000" cy="145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a:solidFill>
                  <a:schemeClr val="dk1"/>
                </a:solidFill>
                <a:latin typeface="JetBrains Mono"/>
                <a:ea typeface="JetBrains Mono"/>
                <a:cs typeface="JetBrains Mono"/>
                <a:sym typeface="JetBrains Mono"/>
              </a:rPr>
              <a:t>&gt; dotnet new blazorwasm --name BlazorApp1</a:t>
            </a:r>
            <a:endParaRPr>
              <a:solidFill>
                <a:schemeClr val="dk1"/>
              </a:solidFill>
              <a:latin typeface="JetBrains Mono"/>
              <a:ea typeface="JetBrains Mono"/>
              <a:cs typeface="JetBrains Mono"/>
              <a:sym typeface="JetBrains Mono"/>
            </a:endParaRPr>
          </a:p>
          <a:p>
            <a:pPr indent="0" lvl="0" marL="0" rtl="0" algn="l">
              <a:lnSpc>
                <a:spcPct val="115000"/>
              </a:lnSpc>
              <a:spcBef>
                <a:spcPts val="1200"/>
              </a:spcBef>
              <a:spcAft>
                <a:spcPts val="0"/>
              </a:spcAft>
              <a:buNone/>
            </a:pPr>
            <a:r>
              <a:rPr lang="uk">
                <a:solidFill>
                  <a:schemeClr val="dk1"/>
                </a:solidFill>
                <a:latin typeface="JetBrains Mono"/>
                <a:ea typeface="JetBrains Mono"/>
                <a:cs typeface="JetBrains Mono"/>
                <a:sym typeface="JetBrains Mono"/>
              </a:rPr>
              <a:t>&gt; cd BlazorApp1/BlazorApp1</a:t>
            </a:r>
            <a:endParaRPr>
              <a:solidFill>
                <a:schemeClr val="dk1"/>
              </a:solidFill>
              <a:latin typeface="JetBrains Mono"/>
              <a:ea typeface="JetBrains Mono"/>
              <a:cs typeface="JetBrains Mono"/>
              <a:sym typeface="JetBrains Mono"/>
            </a:endParaRPr>
          </a:p>
          <a:p>
            <a:pPr indent="0" lvl="0" marL="0" rtl="0" algn="l">
              <a:lnSpc>
                <a:spcPct val="115000"/>
              </a:lnSpc>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.NET WebAssembly App’s Anatomy: Blazor</a:t>
            </a:r>
            <a:endParaRPr/>
          </a:p>
        </p:txBody>
      </p:sp>
      <p:sp>
        <p:nvSpPr>
          <p:cNvPr id="101" name="Google Shape;101;p19"/>
          <p:cNvSpPr txBox="1"/>
          <p:nvPr>
            <p:ph idx="1" type="body"/>
          </p:nvPr>
        </p:nvSpPr>
        <p:spPr>
          <a:xfrm>
            <a:off x="311700" y="695275"/>
            <a:ext cx="4022100" cy="386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1400">
                <a:latin typeface="JetBrains Mono"/>
                <a:ea typeface="JetBrains Mono"/>
                <a:cs typeface="JetBrains Mono"/>
                <a:sym typeface="JetBrains Mono"/>
              </a:rPr>
              <a:t>&gt; dotnet build</a:t>
            </a:r>
            <a:endParaRPr sz="1400">
              <a:latin typeface="JetBrains Mono"/>
              <a:ea typeface="JetBrains Mono"/>
              <a:cs typeface="JetBrains Mono"/>
              <a:sym typeface="JetBrains Mono"/>
            </a:endParaRPr>
          </a:p>
          <a:p>
            <a:pPr indent="0" lvl="0" marL="0" rtl="0" algn="l">
              <a:spcBef>
                <a:spcPts val="1200"/>
              </a:spcBef>
              <a:spcAft>
                <a:spcPts val="0"/>
              </a:spcAft>
              <a:buNone/>
            </a:pPr>
            <a:r>
              <a:rPr lang="uk" sz="1400">
                <a:latin typeface="JetBrains Mono"/>
                <a:ea typeface="JetBrains Mono"/>
                <a:cs typeface="JetBrains Mono"/>
                <a:sym typeface="JetBrains Mono"/>
              </a:rPr>
              <a:t>&gt; cd bin/Debug/net7.0/wwwroot/_framework</a:t>
            </a:r>
            <a:endParaRPr sz="1400">
              <a:latin typeface="JetBrains Mono"/>
              <a:ea typeface="JetBrains Mono"/>
              <a:cs typeface="JetBrains Mono"/>
              <a:sym typeface="JetBrains Mono"/>
            </a:endParaRPr>
          </a:p>
          <a:p>
            <a:pPr indent="0" lvl="0" marL="0" rtl="0" algn="l">
              <a:spcBef>
                <a:spcPts val="1200"/>
              </a:spcBef>
              <a:spcAft>
                <a:spcPts val="1200"/>
              </a:spcAft>
              <a:buNone/>
            </a:pPr>
            <a:r>
              <a:rPr lang="uk" sz="1400">
                <a:latin typeface="JetBrains Mono"/>
                <a:ea typeface="JetBrains Mono"/>
                <a:cs typeface="JetBrains Mono"/>
                <a:sym typeface="JetBrains Mono"/>
              </a:rPr>
              <a:t>&gt; ls</a:t>
            </a:r>
            <a:br>
              <a:rPr lang="uk" sz="1400">
                <a:latin typeface="JetBrains Mono"/>
                <a:ea typeface="JetBrains Mono"/>
                <a:cs typeface="JetBrains Mono"/>
                <a:sym typeface="JetBrains Mono"/>
              </a:rPr>
            </a:br>
            <a:r>
              <a:rPr b="1" lang="uk" sz="1400">
                <a:solidFill>
                  <a:srgbClr val="4A86E8"/>
                </a:solidFill>
                <a:latin typeface="JetBrains Mono"/>
                <a:ea typeface="JetBrains Mono"/>
                <a:cs typeface="JetBrains Mono"/>
                <a:sym typeface="JetBrains Mono"/>
              </a:rPr>
              <a:t>blazor.boot.json      &lt;- 1</a:t>
            </a:r>
            <a:br>
              <a:rPr lang="uk" sz="1400">
                <a:solidFill>
                  <a:srgbClr val="4A86E8"/>
                </a:solidFill>
                <a:latin typeface="JetBrains Mono"/>
                <a:ea typeface="JetBrains Mono"/>
                <a:cs typeface="JetBrains Mono"/>
                <a:sym typeface="JetBrains Mono"/>
              </a:rPr>
            </a:br>
            <a:r>
              <a:rPr b="1" lang="uk" sz="1400">
                <a:solidFill>
                  <a:srgbClr val="4A86E8"/>
                </a:solidFill>
                <a:latin typeface="JetBrains Mono"/>
                <a:ea typeface="JetBrains Mono"/>
                <a:cs typeface="JetBrains Mono"/>
                <a:sym typeface="JetBrains Mono"/>
              </a:rPr>
              <a:t>blazor.webassembly.js &lt;- 2</a:t>
            </a:r>
            <a:br>
              <a:rPr lang="uk" sz="1400">
                <a:latin typeface="JetBrains Mono"/>
                <a:ea typeface="JetBrains Mono"/>
                <a:cs typeface="JetBrains Mono"/>
                <a:sym typeface="JetBrains Mono"/>
              </a:rPr>
            </a:br>
            <a:r>
              <a:rPr b="1" lang="uk" sz="1400">
                <a:solidFill>
                  <a:schemeClr val="dk2"/>
                </a:solidFill>
                <a:latin typeface="JetBrains Mono"/>
                <a:ea typeface="JetBrains Mono"/>
                <a:cs typeface="JetBrains Mono"/>
                <a:sym typeface="JetBrains Mono"/>
              </a:rPr>
              <a:t>BlazorApp1.dll        &lt;- 3</a:t>
            </a:r>
            <a:br>
              <a:rPr lang="uk" sz="1400">
                <a:solidFill>
                  <a:schemeClr val="dk2"/>
                </a:solidFill>
                <a:latin typeface="JetBrains Mono"/>
                <a:ea typeface="JetBrains Mono"/>
                <a:cs typeface="JetBrains Mono"/>
                <a:sym typeface="JetBrains Mono"/>
              </a:rPr>
            </a:br>
            <a:r>
              <a:rPr lang="uk" sz="1400">
                <a:solidFill>
                  <a:schemeClr val="dk2"/>
                </a:solidFill>
                <a:latin typeface="JetBrains Mono"/>
                <a:ea typeface="JetBrains Mono"/>
                <a:cs typeface="JetBrains Mono"/>
                <a:sym typeface="JetBrains Mono"/>
              </a:rPr>
              <a:t>BlazorApp1.pdb</a:t>
            </a:r>
            <a:br>
              <a:rPr lang="uk" sz="1400">
                <a:latin typeface="JetBrains Mono"/>
                <a:ea typeface="JetBrains Mono"/>
                <a:cs typeface="JetBrains Mono"/>
                <a:sym typeface="JetBrains Mono"/>
              </a:rPr>
            </a:br>
            <a:r>
              <a:rPr b="1" lang="uk" sz="1400">
                <a:solidFill>
                  <a:srgbClr val="9900FF"/>
                </a:solidFill>
                <a:latin typeface="JetBrains Mono"/>
                <a:ea typeface="JetBrains Mono"/>
                <a:cs typeface="JetBrains Mono"/>
                <a:sym typeface="JetBrains Mono"/>
              </a:rPr>
              <a:t>dotnet.wasm           &lt;- 4</a:t>
            </a:r>
            <a:br>
              <a:rPr lang="uk" sz="1400">
                <a:solidFill>
                  <a:srgbClr val="9900FF"/>
                </a:solidFill>
                <a:latin typeface="JetBrains Mono"/>
                <a:ea typeface="JetBrains Mono"/>
                <a:cs typeface="JetBrains Mono"/>
                <a:sym typeface="JetBrains Mono"/>
              </a:rPr>
            </a:br>
            <a:r>
              <a:rPr lang="uk" sz="1400">
                <a:solidFill>
                  <a:srgbClr val="9900FF"/>
                </a:solidFill>
                <a:latin typeface="JetBrains Mono"/>
                <a:ea typeface="JetBrains Mono"/>
                <a:cs typeface="JetBrains Mono"/>
                <a:sym typeface="JetBrains Mono"/>
              </a:rPr>
              <a:t>mscorlib.dll</a:t>
            </a:r>
            <a:br>
              <a:rPr lang="uk" sz="1400">
                <a:latin typeface="JetBrains Mono"/>
                <a:ea typeface="JetBrains Mono"/>
                <a:cs typeface="JetBrains Mono"/>
                <a:sym typeface="JetBrains Mono"/>
              </a:rPr>
            </a:br>
            <a:r>
              <a:rPr lang="uk" sz="1400">
                <a:latin typeface="JetBrains Mono"/>
                <a:ea typeface="JetBrains Mono"/>
                <a:cs typeface="JetBrains Mono"/>
                <a:sym typeface="JetBrains Mono"/>
              </a:rPr>
              <a:t>...</a:t>
            </a:r>
            <a:br>
              <a:rPr lang="uk" sz="1400">
                <a:latin typeface="JetBrains Mono"/>
                <a:ea typeface="JetBrains Mono"/>
                <a:cs typeface="JetBrains Mono"/>
                <a:sym typeface="JetBrains Mono"/>
              </a:rPr>
            </a:br>
            <a:endParaRPr sz="1400">
              <a:latin typeface="JetBrains Mono"/>
              <a:ea typeface="JetBrains Mono"/>
              <a:cs typeface="JetBrains Mono"/>
              <a:sym typeface="JetBrains Mono"/>
            </a:endParaRPr>
          </a:p>
        </p:txBody>
      </p:sp>
      <p:sp>
        <p:nvSpPr>
          <p:cNvPr id="102" name="Google Shape;102;p19"/>
          <p:cNvSpPr txBox="1"/>
          <p:nvPr>
            <p:ph idx="1" type="body"/>
          </p:nvPr>
        </p:nvSpPr>
        <p:spPr>
          <a:xfrm>
            <a:off x="4333800" y="695275"/>
            <a:ext cx="45936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latin typeface="JetBrains Mono"/>
                <a:ea typeface="JetBrains Mono"/>
                <a:cs typeface="JetBrains Mono"/>
                <a:sym typeface="JetBrains Mono"/>
              </a:rPr>
              <a:t>&gt; cat </a:t>
            </a:r>
            <a:r>
              <a:rPr b="1" lang="uk" sz="1400">
                <a:solidFill>
                  <a:srgbClr val="4A86E8"/>
                </a:solidFill>
                <a:latin typeface="JetBrains Mono"/>
                <a:ea typeface="JetBrains Mono"/>
                <a:cs typeface="JetBrains Mono"/>
                <a:sym typeface="JetBrains Mono"/>
              </a:rPr>
              <a:t>blazor.boot.json</a:t>
            </a:r>
            <a:br>
              <a:rPr lang="uk" sz="1400">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b="1" lang="uk" sz="1400">
                <a:solidFill>
                  <a:srgbClr val="0451A5"/>
                </a:solidFill>
                <a:highlight>
                  <a:srgbClr val="FFFFFF"/>
                </a:highlight>
                <a:latin typeface="JetBrains Mono"/>
                <a:ea typeface="JetBrains Mono"/>
                <a:cs typeface="JetBrains Mono"/>
                <a:sym typeface="JetBrains Mono"/>
              </a:rPr>
              <a:t>"entryAssembly"</a:t>
            </a:r>
            <a:r>
              <a:rPr b="1" lang="uk" sz="1400">
                <a:solidFill>
                  <a:srgbClr val="3B3B3B"/>
                </a:solidFill>
                <a:highlight>
                  <a:srgbClr val="FFFFFF"/>
                </a:highlight>
                <a:latin typeface="JetBrains Mono"/>
                <a:ea typeface="JetBrains Mono"/>
                <a:cs typeface="JetBrains Mono"/>
                <a:sym typeface="JetBrains Mono"/>
              </a:rPr>
              <a:t>: </a:t>
            </a:r>
            <a:r>
              <a:rPr b="1" lang="uk" sz="1400">
                <a:solidFill>
                  <a:srgbClr val="A31515"/>
                </a:solidFill>
                <a:highlight>
                  <a:srgbClr val="FFFFFF"/>
                </a:highlight>
                <a:latin typeface="JetBrains Mono"/>
                <a:ea typeface="JetBrains Mono"/>
                <a:cs typeface="JetBrains Mono"/>
                <a:sym typeface="JetBrains Mono"/>
              </a:rPr>
              <a:t>"BlazorApp1"</a:t>
            </a: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"resources"</a:t>
            </a: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"runtime"</a:t>
            </a: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b="1" lang="uk" sz="1400">
                <a:solidFill>
                  <a:srgbClr val="0451A5"/>
                </a:solidFill>
                <a:highlight>
                  <a:srgbClr val="FFFFFF"/>
                </a:highlight>
                <a:latin typeface="JetBrains Mono"/>
                <a:ea typeface="JetBrains Mono"/>
                <a:cs typeface="JetBrains Mono"/>
                <a:sym typeface="JetBrains Mono"/>
              </a:rPr>
              <a:t>"dotnet.wasm"</a:t>
            </a:r>
            <a:r>
              <a:rPr b="1" lang="uk" sz="1400">
                <a:solidFill>
                  <a:srgbClr val="3B3B3B"/>
                </a:solidFill>
                <a:highlight>
                  <a:srgbClr val="FFFFFF"/>
                </a:highlight>
                <a:latin typeface="JetBrains Mono"/>
                <a:ea typeface="JetBrains Mono"/>
                <a:cs typeface="JetBrains Mono"/>
                <a:sym typeface="JetBrains Mono"/>
              </a:rPr>
              <a:t>:  </a:t>
            </a:r>
            <a:r>
              <a:rPr b="1" lang="uk" sz="1400">
                <a:solidFill>
                  <a:srgbClr val="A31515"/>
                </a:solidFill>
                <a:highlight>
                  <a:srgbClr val="FFFFFF"/>
                </a:highlight>
                <a:latin typeface="JetBrains Mono"/>
                <a:ea typeface="JetBrains Mono"/>
                <a:cs typeface="JetBrains Mono"/>
                <a:sym typeface="JetBrains Mono"/>
              </a:rPr>
              <a:t>"sha256-6u4NhRISP..."</a:t>
            </a: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"runtimeAssets"</a:t>
            </a: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a:t>
            </a:r>
            <a:r>
              <a:rPr b="1" lang="uk" sz="1400">
                <a:solidFill>
                  <a:srgbClr val="0451A5"/>
                </a:solidFill>
                <a:highlight>
                  <a:srgbClr val="FFFFFF"/>
                </a:highlight>
                <a:latin typeface="JetBrains Mono"/>
                <a:ea typeface="JetBrains Mono"/>
                <a:cs typeface="JetBrains Mono"/>
                <a:sym typeface="JetBrains Mono"/>
              </a:rPr>
              <a:t>dotnet.wasm</a:t>
            </a:r>
            <a:r>
              <a:rPr lang="uk" sz="1400">
                <a:solidFill>
                  <a:srgbClr val="0451A5"/>
                </a:solidFill>
                <a:highlight>
                  <a:srgbClr val="FFFFFF"/>
                </a:highlight>
                <a:latin typeface="JetBrains Mono"/>
                <a:ea typeface="JetBrains Mono"/>
                <a:cs typeface="JetBrains Mono"/>
                <a:sym typeface="JetBrains Mono"/>
              </a:rPr>
              <a:t>"</a:t>
            </a: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"behavior"</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A31515"/>
                </a:solidFill>
                <a:highlight>
                  <a:srgbClr val="FFFFFF"/>
                </a:highlight>
                <a:latin typeface="JetBrains Mono"/>
                <a:ea typeface="JetBrains Mono"/>
                <a:cs typeface="JetBrains Mono"/>
                <a:sym typeface="JetBrains Mono"/>
              </a:rPr>
              <a:t>"dotnetwasm"</a:t>
            </a:r>
            <a:r>
              <a:rPr lang="uk" sz="1400">
                <a:solidFill>
                  <a:srgbClr val="3B3B3B"/>
                </a:solidFill>
                <a:highlight>
                  <a:srgbClr val="FFFFFF"/>
                </a:highlight>
                <a:latin typeface="JetBrains Mono"/>
                <a:ea typeface="JetBrains Mono"/>
                <a:cs typeface="JetBrains Mono"/>
                <a:sym typeface="JetBrains Mono"/>
              </a:rPr>
              <a:t>,</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0451A5"/>
                </a:solidFill>
                <a:highlight>
                  <a:srgbClr val="FFFFFF"/>
                </a:highlight>
                <a:latin typeface="JetBrains Mono"/>
                <a:ea typeface="JetBrains Mono"/>
                <a:cs typeface="JetBrains Mono"/>
                <a:sym typeface="JetBrains Mono"/>
              </a:rPr>
              <a:t>"hash"</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A31515"/>
                </a:solidFill>
                <a:highlight>
                  <a:srgbClr val="FFFFFF"/>
                </a:highlight>
                <a:latin typeface="JetBrains Mono"/>
                <a:ea typeface="JetBrains Mono"/>
                <a:cs typeface="JetBrains Mono"/>
                <a:sym typeface="JetBrains Mono"/>
              </a:rPr>
              <a:t>"</a:t>
            </a:r>
            <a:r>
              <a:rPr b="1" lang="uk" sz="1400">
                <a:solidFill>
                  <a:srgbClr val="A31515"/>
                </a:solidFill>
                <a:highlight>
                  <a:srgbClr val="FFFFFF"/>
                </a:highlight>
                <a:latin typeface="JetBrains Mono"/>
                <a:ea typeface="JetBrains Mono"/>
                <a:cs typeface="JetBrains Mono"/>
                <a:sym typeface="JetBrains Mono"/>
              </a:rPr>
              <a:t>sha256-6u4NhRISP</a:t>
            </a:r>
            <a:r>
              <a:rPr lang="uk" sz="1400">
                <a:solidFill>
                  <a:srgbClr val="A31515"/>
                </a:solidFill>
                <a:highlight>
                  <a:srgbClr val="FFFFFF"/>
                </a:highlight>
                <a:latin typeface="JetBrains Mono"/>
                <a:ea typeface="JetBrains Mono"/>
                <a:cs typeface="JetBrains Mono"/>
                <a:sym typeface="JetBrains Mono"/>
              </a:rPr>
              <a:t>..."</a:t>
            </a:r>
            <a:br>
              <a:rPr lang="uk" sz="1400">
                <a:solidFill>
                  <a:srgbClr val="A31515"/>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endParaRPr sz="1400">
              <a:latin typeface="JetBrains Mono"/>
              <a:ea typeface="JetBrains Mono"/>
              <a:cs typeface="JetBrains Mono"/>
              <a:sym typeface="JetBrains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7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.NET</a:t>
            </a:r>
            <a:r>
              <a:rPr lang="uk"/>
              <a:t> WebAssembly App’s Anatomy: Blazor</a:t>
            </a:r>
            <a:endParaRPr/>
          </a:p>
        </p:txBody>
      </p:sp>
      <p:sp>
        <p:nvSpPr>
          <p:cNvPr id="108" name="Google Shape;108;p20"/>
          <p:cNvSpPr txBox="1"/>
          <p:nvPr>
            <p:ph idx="1" type="body"/>
          </p:nvPr>
        </p:nvSpPr>
        <p:spPr>
          <a:xfrm>
            <a:off x="311700" y="1000075"/>
            <a:ext cx="8641800" cy="9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400">
                <a:latin typeface="JetBrains Mono"/>
                <a:ea typeface="JetBrains Mono"/>
                <a:cs typeface="JetBrains Mono"/>
                <a:sym typeface="JetBrains Mono"/>
              </a:rPr>
              <a:t>&gt; cd ../../../../</a:t>
            </a:r>
            <a:endParaRPr sz="1400">
              <a:latin typeface="JetBrains Mono"/>
              <a:ea typeface="JetBrains Mono"/>
              <a:cs typeface="JetBrains Mono"/>
              <a:sym typeface="JetBrains Mono"/>
            </a:endParaRPr>
          </a:p>
          <a:p>
            <a:pPr indent="0" lvl="0" marL="0" rtl="0" algn="l">
              <a:spcBef>
                <a:spcPts val="1200"/>
              </a:spcBef>
              <a:spcAft>
                <a:spcPts val="0"/>
              </a:spcAft>
              <a:buNone/>
            </a:pPr>
            <a:r>
              <a:rPr lang="uk" sz="1400">
                <a:latin typeface="JetBrains Mono"/>
                <a:ea typeface="JetBrains Mono"/>
                <a:cs typeface="JetBrains Mono"/>
                <a:sym typeface="JetBrains Mono"/>
              </a:rPr>
              <a:t>&gt; dotnet run</a:t>
            </a:r>
            <a:endParaRPr sz="1400">
              <a:latin typeface="JetBrains Mono"/>
              <a:ea typeface="JetBrains Mono"/>
              <a:cs typeface="JetBrains Mono"/>
              <a:sym typeface="JetBrains Mono"/>
            </a:endParaRPr>
          </a:p>
          <a:p>
            <a:pPr indent="0" lvl="0" marL="0" rtl="0" algn="l">
              <a:spcBef>
                <a:spcPts val="1200"/>
              </a:spcBef>
              <a:spcAft>
                <a:spcPts val="1200"/>
              </a:spcAft>
              <a:buNone/>
            </a:pPr>
            <a:r>
              <a:t/>
            </a:r>
            <a:endParaRPr sz="1400">
              <a:latin typeface="JetBrains Mono"/>
              <a:ea typeface="JetBrains Mono"/>
              <a:cs typeface="JetBrains Mono"/>
              <a:sym typeface="JetBrains Mono"/>
            </a:endParaRPr>
          </a:p>
        </p:txBody>
      </p:sp>
      <p:sp>
        <p:nvSpPr>
          <p:cNvPr id="109" name="Google Shape;109;p20"/>
          <p:cNvSpPr txBox="1"/>
          <p:nvPr/>
        </p:nvSpPr>
        <p:spPr>
          <a:xfrm>
            <a:off x="311700" y="2168400"/>
            <a:ext cx="86418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uk">
                <a:solidFill>
                  <a:schemeClr val="dk1"/>
                </a:solidFill>
                <a:latin typeface="Proxima Nova"/>
                <a:ea typeface="Proxima Nova"/>
                <a:cs typeface="Proxima Nova"/>
                <a:sym typeface="Proxima Nova"/>
              </a:rPr>
              <a:t>Process tree:</a:t>
            </a:r>
            <a:br>
              <a:rPr lang="uk">
                <a:solidFill>
                  <a:schemeClr val="dk1"/>
                </a:solidFill>
                <a:latin typeface="JetBrains Mono"/>
                <a:ea typeface="JetBrains Mono"/>
                <a:cs typeface="JetBrains Mono"/>
                <a:sym typeface="JetBrains Mono"/>
              </a:rPr>
            </a:br>
            <a:r>
              <a:rPr lang="uk">
                <a:solidFill>
                  <a:srgbClr val="3B3B3B"/>
                </a:solidFill>
                <a:highlight>
                  <a:schemeClr val="lt1"/>
                </a:highlight>
                <a:latin typeface="JetBrains Mono"/>
                <a:ea typeface="JetBrains Mono"/>
                <a:cs typeface="JetBrains Mono"/>
                <a:sym typeface="JetBrains Mono"/>
              </a:rPr>
              <a:t>dotnet: run</a:t>
            </a:r>
            <a:br>
              <a:rPr lang="uk">
                <a:solidFill>
                  <a:srgbClr val="3B3B3B"/>
                </a:solidFill>
                <a:highlight>
                  <a:schemeClr val="lt1"/>
                </a:highlight>
                <a:latin typeface="JetBrains Mono"/>
                <a:ea typeface="JetBrains Mono"/>
                <a:cs typeface="JetBrains Mono"/>
                <a:sym typeface="JetBrains Mono"/>
              </a:rPr>
            </a:br>
            <a:r>
              <a:rPr lang="uk">
                <a:solidFill>
                  <a:srgbClr val="3B3B3B"/>
                </a:solidFill>
                <a:highlight>
                  <a:schemeClr val="lt1"/>
                </a:highlight>
                <a:latin typeface="JetBrains Mono"/>
                <a:ea typeface="JetBrains Mono"/>
                <a:cs typeface="JetBrains Mono"/>
                <a:sym typeface="JetBrains Mono"/>
              </a:rPr>
              <a:t>└── dotnet: </a:t>
            </a:r>
            <a:r>
              <a:rPr lang="uk">
                <a:solidFill>
                  <a:srgbClr val="A31515"/>
                </a:solidFill>
                <a:highlight>
                  <a:schemeClr val="lt1"/>
                </a:highlight>
                <a:latin typeface="JetBrains Mono"/>
                <a:ea typeface="JetBrains Mono"/>
                <a:cs typeface="JetBrains Mono"/>
                <a:sym typeface="JetBrains Mono"/>
              </a:rPr>
              <a:t>"~\.nuget\packages\microsoft.aspnetcore.components.webassembly.devserver\7.0.5/tools/</a:t>
            </a:r>
            <a:r>
              <a:rPr b="1" lang="uk">
                <a:solidFill>
                  <a:srgbClr val="A31515"/>
                </a:solidFill>
                <a:highlight>
                  <a:schemeClr val="lt1"/>
                </a:highlight>
                <a:latin typeface="JetBrains Mono"/>
                <a:ea typeface="JetBrains Mono"/>
                <a:cs typeface="JetBrains Mono"/>
                <a:sym typeface="JetBrains Mono"/>
              </a:rPr>
              <a:t>blazor-devserver.dll</a:t>
            </a:r>
            <a:r>
              <a:rPr lang="uk">
                <a:solidFill>
                  <a:srgbClr val="A31515"/>
                </a:solidFill>
                <a:highlight>
                  <a:schemeClr val="lt1"/>
                </a:highlight>
                <a:latin typeface="JetBrains Mono"/>
                <a:ea typeface="JetBrains Mono"/>
                <a:cs typeface="JetBrains Mono"/>
                <a:sym typeface="JetBrains Mono"/>
              </a:rPr>
              <a:t>" </a:t>
            </a:r>
            <a:r>
              <a:rPr b="1" lang="uk">
                <a:solidFill>
                  <a:srgbClr val="3B3B3B"/>
                </a:solidFill>
                <a:highlight>
                  <a:schemeClr val="lt1"/>
                </a:highlight>
                <a:latin typeface="JetBrains Mono"/>
                <a:ea typeface="JetBrains Mono"/>
                <a:cs typeface="JetBrains Mono"/>
                <a:sym typeface="JetBrains Mono"/>
              </a:rPr>
              <a:t>--applicationpath</a:t>
            </a:r>
            <a:r>
              <a:rPr lang="uk">
                <a:solidFill>
                  <a:srgbClr val="3B3B3B"/>
                </a:solidFill>
                <a:highlight>
                  <a:schemeClr val="lt1"/>
                </a:highlight>
                <a:latin typeface="JetBrains Mono"/>
                <a:ea typeface="JetBrains Mono"/>
                <a:cs typeface="JetBrains Mono"/>
                <a:sym typeface="JetBrains Mono"/>
              </a:rPr>
              <a:t> </a:t>
            </a:r>
            <a:r>
              <a:rPr lang="uk">
                <a:solidFill>
                  <a:srgbClr val="A31515"/>
                </a:solidFill>
                <a:highlight>
                  <a:schemeClr val="lt1"/>
                </a:highlight>
                <a:latin typeface="JetBrains Mono"/>
                <a:ea typeface="JetBrains Mono"/>
                <a:cs typeface="JetBrains Mono"/>
                <a:sym typeface="JetBrains Mono"/>
              </a:rPr>
              <a:t>"...\BlazorApp1\bin\Debug\net7.0\BlazorApp1.dll"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73550"/>
            <a:ext cx="873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.NET WebAssembly App’s Anatomy: wasm-experimental</a:t>
            </a:r>
            <a:endParaRPr/>
          </a:p>
        </p:txBody>
      </p:sp>
      <p:sp>
        <p:nvSpPr>
          <p:cNvPr id="115" name="Google Shape;115;p21"/>
          <p:cNvSpPr txBox="1"/>
          <p:nvPr>
            <p:ph idx="1" type="body"/>
          </p:nvPr>
        </p:nvSpPr>
        <p:spPr>
          <a:xfrm>
            <a:off x="3438525" y="704800"/>
            <a:ext cx="5610300" cy="3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1400">
                <a:latin typeface="JetBrains Mono"/>
                <a:ea typeface="JetBrains Mono"/>
                <a:cs typeface="JetBrains Mono"/>
                <a:sym typeface="JetBrains Mono"/>
              </a:rPr>
              <a:t>&gt; cat index.html</a:t>
            </a:r>
            <a:br>
              <a:rPr lang="uk" sz="1400">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&lt;!DOCTYPE</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E50000"/>
                </a:solidFill>
                <a:highlight>
                  <a:srgbClr val="FFFFFF"/>
                </a:highlight>
                <a:latin typeface="JetBrains Mono"/>
                <a:ea typeface="JetBrains Mono"/>
                <a:cs typeface="JetBrains Mono"/>
                <a:sym typeface="JetBrains Mono"/>
              </a:rPr>
              <a:t>html</a:t>
            </a:r>
            <a:r>
              <a:rPr lang="uk" sz="1400">
                <a:solidFill>
                  <a:srgbClr val="800000"/>
                </a:solidFill>
                <a:highlight>
                  <a:srgbClr val="FFFFFF"/>
                </a:highlight>
                <a:latin typeface="JetBrains Mono"/>
                <a:ea typeface="JetBrains Mono"/>
                <a:cs typeface="JetBrains Mono"/>
                <a:sym typeface="JetBrains Mono"/>
              </a:rPr>
              <a:t>&gt;</a:t>
            </a:r>
            <a:br>
              <a:rPr lang="uk" sz="1400">
                <a:solidFill>
                  <a:srgbClr val="800000"/>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&lt;html&gt;</a:t>
            </a:r>
            <a:br>
              <a:rPr lang="uk" sz="1400">
                <a:solidFill>
                  <a:srgbClr val="800000"/>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&lt;head&gt;</a:t>
            </a:r>
            <a:br>
              <a:rPr lang="uk" sz="1400">
                <a:solidFill>
                  <a:srgbClr val="800000"/>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br>
              <a:rPr lang="uk" sz="1400">
                <a:solidFill>
                  <a:srgbClr val="3B3B3B"/>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b="1" lang="uk" sz="1400">
                <a:solidFill>
                  <a:srgbClr val="800000"/>
                </a:solidFill>
                <a:highlight>
                  <a:srgbClr val="FFFFFF"/>
                </a:highlight>
                <a:latin typeface="JetBrains Mono"/>
                <a:ea typeface="JetBrains Mono"/>
                <a:cs typeface="JetBrains Mono"/>
                <a:sym typeface="JetBrains Mono"/>
              </a:rPr>
              <a:t>&lt;script</a:t>
            </a:r>
            <a:r>
              <a:rPr b="1" lang="uk" sz="1400">
                <a:solidFill>
                  <a:srgbClr val="000000"/>
                </a:solidFill>
                <a:highlight>
                  <a:srgbClr val="FFFFFF"/>
                </a:highlight>
                <a:latin typeface="JetBrains Mono"/>
                <a:ea typeface="JetBrains Mono"/>
                <a:cs typeface="JetBrains Mono"/>
                <a:sym typeface="JetBrains Mono"/>
              </a:rPr>
              <a:t> </a:t>
            </a:r>
            <a:r>
              <a:rPr b="1" lang="uk" sz="1400">
                <a:solidFill>
                  <a:srgbClr val="E50000"/>
                </a:solidFill>
                <a:highlight>
                  <a:srgbClr val="FFFFFF"/>
                </a:highlight>
                <a:latin typeface="JetBrains Mono"/>
                <a:ea typeface="JetBrains Mono"/>
                <a:cs typeface="JetBrains Mono"/>
                <a:sym typeface="JetBrains Mono"/>
              </a:rPr>
              <a:t>type</a:t>
            </a:r>
            <a:r>
              <a:rPr b="1" lang="uk" sz="1400">
                <a:solidFill>
                  <a:srgbClr val="000000"/>
                </a:solidFill>
                <a:highlight>
                  <a:srgbClr val="FFFFFF"/>
                </a:highlight>
                <a:latin typeface="JetBrains Mono"/>
                <a:ea typeface="JetBrains Mono"/>
                <a:cs typeface="JetBrains Mono"/>
                <a:sym typeface="JetBrains Mono"/>
              </a:rPr>
              <a:t>=</a:t>
            </a:r>
            <a:r>
              <a:rPr b="1" lang="uk" sz="1400">
                <a:solidFill>
                  <a:srgbClr val="0000FF"/>
                </a:solidFill>
                <a:highlight>
                  <a:srgbClr val="FFFFFF"/>
                </a:highlight>
                <a:latin typeface="JetBrains Mono"/>
                <a:ea typeface="JetBrains Mono"/>
                <a:cs typeface="JetBrains Mono"/>
                <a:sym typeface="JetBrains Mono"/>
              </a:rPr>
              <a:t>'module'</a:t>
            </a:r>
            <a:r>
              <a:rPr b="1" lang="uk" sz="1400">
                <a:solidFill>
                  <a:srgbClr val="000000"/>
                </a:solidFill>
                <a:highlight>
                  <a:srgbClr val="FFFFFF"/>
                </a:highlight>
                <a:latin typeface="JetBrains Mono"/>
                <a:ea typeface="JetBrains Mono"/>
                <a:cs typeface="JetBrains Mono"/>
                <a:sym typeface="JetBrains Mono"/>
              </a:rPr>
              <a:t> </a:t>
            </a:r>
            <a:r>
              <a:rPr b="1" lang="uk" sz="1400">
                <a:solidFill>
                  <a:srgbClr val="E50000"/>
                </a:solidFill>
                <a:highlight>
                  <a:srgbClr val="FFFFFF"/>
                </a:highlight>
                <a:latin typeface="JetBrains Mono"/>
                <a:ea typeface="JetBrains Mono"/>
                <a:cs typeface="JetBrains Mono"/>
                <a:sym typeface="JetBrains Mono"/>
              </a:rPr>
              <a:t>src</a:t>
            </a:r>
            <a:r>
              <a:rPr b="1" lang="uk" sz="1400">
                <a:solidFill>
                  <a:srgbClr val="000000"/>
                </a:solidFill>
                <a:highlight>
                  <a:srgbClr val="FFFFFF"/>
                </a:highlight>
                <a:latin typeface="JetBrains Mono"/>
                <a:ea typeface="JetBrains Mono"/>
                <a:cs typeface="JetBrains Mono"/>
                <a:sym typeface="JetBrains Mono"/>
              </a:rPr>
              <a:t>=</a:t>
            </a:r>
            <a:r>
              <a:rPr b="1" lang="uk" sz="1400">
                <a:solidFill>
                  <a:srgbClr val="0000FF"/>
                </a:solidFill>
                <a:highlight>
                  <a:srgbClr val="FFFFFF"/>
                </a:highlight>
                <a:latin typeface="JetBrains Mono"/>
                <a:ea typeface="JetBrains Mono"/>
                <a:cs typeface="JetBrains Mono"/>
                <a:sym typeface="JetBrains Mono"/>
              </a:rPr>
              <a:t>"./main.js"</a:t>
            </a:r>
            <a:r>
              <a:rPr b="1" lang="uk" sz="1400">
                <a:solidFill>
                  <a:srgbClr val="800000"/>
                </a:solidFill>
                <a:highlight>
                  <a:srgbClr val="FFFFFF"/>
                </a:highlight>
                <a:latin typeface="JetBrains Mono"/>
                <a:ea typeface="JetBrains Mono"/>
                <a:cs typeface="JetBrains Mono"/>
                <a:sym typeface="JetBrains Mono"/>
              </a:rPr>
              <a:t>&gt;&lt;/script&gt;</a:t>
            </a:r>
            <a:br>
              <a:rPr lang="uk" sz="1400">
                <a:solidFill>
                  <a:srgbClr val="800000"/>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&lt;/head&gt;</a:t>
            </a:r>
            <a:br>
              <a:rPr lang="uk" sz="1400">
                <a:solidFill>
                  <a:srgbClr val="800000"/>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&lt;body&gt;</a:t>
            </a:r>
            <a:br>
              <a:rPr lang="uk" sz="1400">
                <a:solidFill>
                  <a:srgbClr val="800000"/>
                </a:solidFill>
                <a:highlight>
                  <a:srgbClr val="FFFFFF"/>
                </a:highlight>
                <a:latin typeface="JetBrains Mono"/>
                <a:ea typeface="JetBrains Mono"/>
                <a:cs typeface="JetBrains Mono"/>
                <a:sym typeface="JetBrains Mono"/>
              </a:rPr>
            </a:br>
            <a:r>
              <a:rPr lang="uk" sz="1400">
                <a:solidFill>
                  <a:srgbClr val="3B3B3B"/>
                </a:solidFill>
                <a:highlight>
                  <a:srgbClr val="FFFFFF"/>
                </a:highlight>
                <a:latin typeface="JetBrains Mono"/>
                <a:ea typeface="JetBrains Mono"/>
                <a:cs typeface="JetBrains Mono"/>
                <a:sym typeface="JetBrains Mono"/>
              </a:rPr>
              <a:t>  </a:t>
            </a:r>
            <a:r>
              <a:rPr lang="uk" sz="1400">
                <a:solidFill>
                  <a:srgbClr val="800000"/>
                </a:solidFill>
                <a:highlight>
                  <a:srgbClr val="FFFFFF"/>
                </a:highlight>
                <a:latin typeface="JetBrains Mono"/>
                <a:ea typeface="JetBrains Mono"/>
                <a:cs typeface="JetBrains Mono"/>
                <a:sym typeface="JetBrains Mono"/>
              </a:rPr>
              <a:t>&lt;span</a:t>
            </a:r>
            <a:r>
              <a:rPr lang="uk" sz="1400">
                <a:solidFill>
                  <a:srgbClr val="3B3B3B"/>
                </a:solidFill>
                <a:highlight>
                  <a:srgbClr val="FFFFFF"/>
                </a:highlight>
                <a:latin typeface="JetBrains Mono"/>
                <a:ea typeface="JetBrains Mono"/>
                <a:cs typeface="JetBrains Mono"/>
                <a:sym typeface="JetBrains Mono"/>
              </a:rPr>
              <a:t> </a:t>
            </a:r>
            <a:r>
              <a:rPr lang="uk" sz="1400">
                <a:solidFill>
                  <a:srgbClr val="E50000"/>
                </a:solidFill>
                <a:highlight>
                  <a:srgbClr val="FFFFFF"/>
                </a:highlight>
                <a:latin typeface="JetBrains Mono"/>
                <a:ea typeface="JetBrains Mono"/>
                <a:cs typeface="JetBrains Mono"/>
                <a:sym typeface="JetBrains Mono"/>
              </a:rPr>
              <a:t>id</a:t>
            </a:r>
            <a:r>
              <a:rPr lang="uk" sz="1400">
                <a:solidFill>
                  <a:srgbClr val="3B3B3B"/>
                </a:solidFill>
                <a:highlight>
                  <a:srgbClr val="FFFFFF"/>
                </a:highlight>
                <a:latin typeface="JetBrains Mono"/>
                <a:ea typeface="JetBrains Mono"/>
                <a:cs typeface="JetBrains Mono"/>
                <a:sym typeface="JetBrains Mono"/>
              </a:rPr>
              <a:t>=</a:t>
            </a:r>
            <a:r>
              <a:rPr lang="uk" sz="1400">
                <a:solidFill>
                  <a:srgbClr val="0000FF"/>
                </a:solidFill>
                <a:highlight>
                  <a:srgbClr val="FFFFFF"/>
                </a:highlight>
                <a:latin typeface="JetBrains Mono"/>
                <a:ea typeface="JetBrains Mono"/>
                <a:cs typeface="JetBrains Mono"/>
                <a:sym typeface="JetBrains Mono"/>
              </a:rPr>
              <a:t>"out"</a:t>
            </a:r>
            <a:r>
              <a:rPr lang="uk" sz="1400">
                <a:solidFill>
                  <a:srgbClr val="800000"/>
                </a:solidFill>
                <a:highlight>
                  <a:srgbClr val="FFFFFF"/>
                </a:highlight>
                <a:latin typeface="JetBrains Mono"/>
                <a:ea typeface="JetBrains Mono"/>
                <a:cs typeface="JetBrains Mono"/>
                <a:sym typeface="JetBrains Mono"/>
              </a:rPr>
              <a:t>&gt;&lt;/span&gt;</a:t>
            </a:r>
            <a:br>
              <a:rPr lang="uk" sz="1400">
                <a:solidFill>
                  <a:srgbClr val="800000"/>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&lt;/body&gt;</a:t>
            </a:r>
            <a:br>
              <a:rPr lang="uk" sz="1400">
                <a:solidFill>
                  <a:srgbClr val="800000"/>
                </a:solidFill>
                <a:highlight>
                  <a:srgbClr val="FFFFFF"/>
                </a:highlight>
                <a:latin typeface="JetBrains Mono"/>
                <a:ea typeface="JetBrains Mono"/>
                <a:cs typeface="JetBrains Mono"/>
                <a:sym typeface="JetBrains Mono"/>
              </a:rPr>
            </a:br>
            <a:r>
              <a:rPr lang="uk" sz="1400">
                <a:solidFill>
                  <a:srgbClr val="800000"/>
                </a:solidFill>
                <a:highlight>
                  <a:srgbClr val="FFFFFF"/>
                </a:highlight>
                <a:latin typeface="JetBrains Mono"/>
                <a:ea typeface="JetBrains Mono"/>
                <a:cs typeface="JetBrains Mono"/>
                <a:sym typeface="JetBrains Mono"/>
              </a:rPr>
              <a:t>&lt;/html&gt;</a:t>
            </a:r>
            <a:endParaRPr sz="1400">
              <a:solidFill>
                <a:srgbClr val="800000"/>
              </a:solidFill>
              <a:highlight>
                <a:srgbClr val="FFFFFF"/>
              </a:highlight>
              <a:latin typeface="JetBrains Mono"/>
              <a:ea typeface="JetBrains Mono"/>
              <a:cs typeface="JetBrains Mono"/>
              <a:sym typeface="JetBrains Mono"/>
            </a:endParaRPr>
          </a:p>
          <a:p>
            <a:pPr indent="0" lvl="0" marL="0" rtl="0" algn="l">
              <a:spcBef>
                <a:spcPts val="1200"/>
              </a:spcBef>
              <a:spcAft>
                <a:spcPts val="0"/>
              </a:spcAft>
              <a:buNone/>
            </a:pPr>
            <a:r>
              <a:t/>
            </a:r>
            <a:endParaRPr sz="1400">
              <a:solidFill>
                <a:srgbClr val="800000"/>
              </a:solidFill>
              <a:highlight>
                <a:srgbClr val="FFFFFF"/>
              </a:highlight>
              <a:latin typeface="JetBrains Mono"/>
              <a:ea typeface="JetBrains Mono"/>
              <a:cs typeface="JetBrains Mono"/>
              <a:sym typeface="JetBrains Mono"/>
            </a:endParaRPr>
          </a:p>
          <a:p>
            <a:pPr indent="0" lvl="0" marL="0" rtl="0" algn="l">
              <a:spcBef>
                <a:spcPts val="1200"/>
              </a:spcBef>
              <a:spcAft>
                <a:spcPts val="1200"/>
              </a:spcAft>
              <a:buNone/>
            </a:pPr>
            <a:br>
              <a:rPr lang="uk" sz="1400">
                <a:latin typeface="JetBrains Mono"/>
                <a:ea typeface="JetBrains Mono"/>
                <a:cs typeface="JetBrains Mono"/>
                <a:sym typeface="JetBrains Mono"/>
              </a:rPr>
            </a:br>
            <a:endParaRPr sz="1400">
              <a:latin typeface="JetBrains Mono"/>
              <a:ea typeface="JetBrains Mono"/>
              <a:cs typeface="JetBrains Mono"/>
              <a:sym typeface="JetBrains Mono"/>
            </a:endParaRPr>
          </a:p>
        </p:txBody>
      </p:sp>
      <p:sp>
        <p:nvSpPr>
          <p:cNvPr id="116" name="Google Shape;116;p21"/>
          <p:cNvSpPr txBox="1"/>
          <p:nvPr/>
        </p:nvSpPr>
        <p:spPr>
          <a:xfrm>
            <a:off x="311700" y="704800"/>
            <a:ext cx="3000000" cy="23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a:solidFill>
                  <a:schemeClr val="dk1"/>
                </a:solidFill>
                <a:latin typeface="JetBrains Mono"/>
                <a:ea typeface="JetBrains Mono"/>
                <a:cs typeface="JetBrains Mono"/>
                <a:sym typeface="JetBrains Mono"/>
              </a:rPr>
              <a:t>&gt; dotnet workload install </a:t>
            </a:r>
            <a:r>
              <a:rPr b="1" lang="uk">
                <a:solidFill>
                  <a:schemeClr val="dk1"/>
                </a:solidFill>
                <a:latin typeface="JetBrains Mono"/>
                <a:ea typeface="JetBrains Mono"/>
                <a:cs typeface="JetBrains Mono"/>
                <a:sym typeface="JetBrains Mono"/>
              </a:rPr>
              <a:t>wasm-tools wasm-experimental</a:t>
            </a:r>
            <a:endParaRPr b="1">
              <a:solidFill>
                <a:schemeClr val="dk1"/>
              </a:solidFill>
              <a:latin typeface="JetBrains Mono"/>
              <a:ea typeface="JetBrains Mono"/>
              <a:cs typeface="JetBrains Mono"/>
              <a:sym typeface="JetBrains Mono"/>
            </a:endParaRPr>
          </a:p>
          <a:p>
            <a:pPr indent="0" lvl="0" marL="0" rtl="0" algn="l">
              <a:lnSpc>
                <a:spcPct val="115000"/>
              </a:lnSpc>
              <a:spcBef>
                <a:spcPts val="1200"/>
              </a:spcBef>
              <a:spcAft>
                <a:spcPts val="0"/>
              </a:spcAft>
              <a:buNone/>
            </a:pPr>
            <a:r>
              <a:rPr lang="uk">
                <a:solidFill>
                  <a:schemeClr val="dk1"/>
                </a:solidFill>
                <a:latin typeface="JetBrains Mono"/>
                <a:ea typeface="JetBrains Mono"/>
                <a:cs typeface="JetBrains Mono"/>
                <a:sym typeface="JetBrains Mono"/>
              </a:rPr>
              <a:t>&gt; dotnet new </a:t>
            </a:r>
            <a:r>
              <a:rPr b="1" lang="uk">
                <a:solidFill>
                  <a:schemeClr val="dk1"/>
                </a:solidFill>
                <a:latin typeface="JetBrains Mono"/>
                <a:ea typeface="JetBrains Mono"/>
                <a:cs typeface="JetBrains Mono"/>
                <a:sym typeface="JetBrains Mono"/>
              </a:rPr>
              <a:t>wasmbrowser</a:t>
            </a:r>
            <a:r>
              <a:rPr lang="uk">
                <a:solidFill>
                  <a:schemeClr val="dk1"/>
                </a:solidFill>
                <a:latin typeface="JetBrains Mono"/>
                <a:ea typeface="JetBrains Mono"/>
                <a:cs typeface="JetBrains Mono"/>
                <a:sym typeface="JetBrains Mono"/>
              </a:rPr>
              <a:t> --name WasmApp1</a:t>
            </a:r>
            <a:endParaRPr>
              <a:solidFill>
                <a:schemeClr val="dk1"/>
              </a:solidFill>
              <a:latin typeface="JetBrains Mono"/>
              <a:ea typeface="JetBrains Mono"/>
              <a:cs typeface="JetBrains Mono"/>
              <a:sym typeface="JetBrains Mono"/>
            </a:endParaRPr>
          </a:p>
          <a:p>
            <a:pPr indent="0" lvl="0" marL="0" rtl="0" algn="l">
              <a:lnSpc>
                <a:spcPct val="115000"/>
              </a:lnSpc>
              <a:spcBef>
                <a:spcPts val="1200"/>
              </a:spcBef>
              <a:spcAft>
                <a:spcPts val="0"/>
              </a:spcAft>
              <a:buNone/>
            </a:pPr>
            <a:r>
              <a:rPr lang="uk">
                <a:solidFill>
                  <a:schemeClr val="dk1"/>
                </a:solidFill>
                <a:latin typeface="JetBrains Mono"/>
                <a:ea typeface="JetBrains Mono"/>
                <a:cs typeface="JetBrains Mono"/>
                <a:sym typeface="JetBrains Mono"/>
              </a:rPr>
              <a:t>&gt; cd </a:t>
            </a:r>
            <a:r>
              <a:rPr lang="uk">
                <a:solidFill>
                  <a:schemeClr val="dk1"/>
                </a:solidFill>
                <a:latin typeface="JetBrains Mono"/>
                <a:ea typeface="JetBrains Mono"/>
                <a:cs typeface="JetBrains Mono"/>
                <a:sym typeface="JetBrains Mono"/>
              </a:rPr>
              <a:t>WasmApp1</a:t>
            </a:r>
            <a:r>
              <a:rPr lang="uk">
                <a:solidFill>
                  <a:schemeClr val="dk1"/>
                </a:solidFill>
                <a:latin typeface="JetBrains Mono"/>
                <a:ea typeface="JetBrains Mono"/>
                <a:cs typeface="JetBrains Mono"/>
                <a:sym typeface="JetBrains Mono"/>
              </a:rPr>
              <a:t>/</a:t>
            </a:r>
            <a:r>
              <a:rPr lang="uk">
                <a:solidFill>
                  <a:schemeClr val="dk1"/>
                </a:solidFill>
                <a:latin typeface="JetBrains Mono"/>
                <a:ea typeface="JetBrains Mono"/>
                <a:cs typeface="JetBrains Mono"/>
                <a:sym typeface="JetBrains Mono"/>
              </a:rPr>
              <a:t>WasmApp1</a:t>
            </a:r>
            <a:endParaRPr>
              <a:solidFill>
                <a:schemeClr val="dk1"/>
              </a:solidFill>
              <a:latin typeface="JetBrains Mono"/>
              <a:ea typeface="JetBrains Mono"/>
              <a:cs typeface="JetBrains Mono"/>
              <a:sym typeface="JetBrains Mono"/>
            </a:endParaRPr>
          </a:p>
          <a:p>
            <a:pPr indent="0" lvl="0" marL="0" rtl="0" algn="l">
              <a:lnSpc>
                <a:spcPct val="115000"/>
              </a:lnSpc>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7950D4"/>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